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353" r:id="rId2"/>
    <p:sldId id="256" r:id="rId3"/>
    <p:sldId id="257" r:id="rId4"/>
    <p:sldId id="346" r:id="rId5"/>
    <p:sldId id="347" r:id="rId6"/>
    <p:sldId id="352" r:id="rId7"/>
    <p:sldId id="344" r:id="rId8"/>
  </p:sldIdLst>
  <p:sldSz cx="12192000" cy="6858000"/>
  <p:notesSz cx="6858000" cy="9144000"/>
  <p:embeddedFontLst>
    <p:embeddedFont>
      <p:font typeface="Myriad Pro" panose="020B0503030403020204" pitchFamily="34" charset="0"/>
      <p:regular r:id="rId9"/>
      <p:bold r:id="rId10"/>
      <p:italic r:id="rId11"/>
      <p:boldItalic r:id="rId12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iszewski Łukasz" initials="GŁ" lastIdx="2" clrIdx="0">
    <p:extLst>
      <p:ext uri="{19B8F6BF-5375-455C-9EA6-DF929625EA0E}">
        <p15:presenceInfo xmlns:p15="http://schemas.microsoft.com/office/powerpoint/2012/main" userId="S::lukasz.goliszewski@irgit.pl::76c1a3ed-467f-49a6-8657-56697aa539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0A41"/>
    <a:srgbClr val="4EC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5026" autoAdjust="0"/>
  </p:normalViewPr>
  <p:slideViewPr>
    <p:cSldViewPr snapToGrid="0" snapToObjects="1">
      <p:cViewPr varScale="1">
        <p:scale>
          <a:sx n="79" d="100"/>
          <a:sy n="79" d="100"/>
        </p:scale>
        <p:origin x="76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 konferen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40CAD36-FF0B-464F-A301-1813C6E0AFF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13E50E-F941-42BA-9FD1-F141DD88D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E095F5-49D2-44B5-BEC3-68EB40CAA0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7386320" cy="6858000"/>
            </a:xfrm>
            <a:prstGeom prst="rect">
              <a:avLst/>
            </a:prstGeom>
          </p:spPr>
        </p:pic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E2407C-615B-4DE2-AD14-B671138478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4125" y="1252800"/>
            <a:ext cx="4054475" cy="3851635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4000" b="1" cap="all" baseline="0">
                <a:solidFill>
                  <a:schemeClr val="bg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pl-PL" dirty="0"/>
              <a:t>TYTUŁ PREZENTACJI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6E07D-AE1A-4C2F-B33E-57B46B4B9FB1}"/>
              </a:ext>
            </a:extLst>
          </p:cNvPr>
          <p:cNvSpPr txBox="1"/>
          <p:nvPr userDrawn="1"/>
        </p:nvSpPr>
        <p:spPr>
          <a:xfrm>
            <a:off x="616530" y="6061360"/>
            <a:ext cx="39575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defTabSz="914400" rtl="0" eaLnBrk="1" latinLnBrk="0" hangingPunct="1"/>
            <a:r>
              <a:rPr lang="pl-PL" b="1" kern="1200" dirty="0">
                <a:solidFill>
                  <a:srgbClr val="4F0A41"/>
                </a:solidFill>
                <a:latin typeface="+mn-lt"/>
                <a:ea typeface="+mn-ea"/>
                <a:cs typeface="+mn-cs"/>
              </a:rPr>
              <a:t>www.irgit.pl</a:t>
            </a:r>
          </a:p>
        </p:txBody>
      </p:sp>
    </p:spTree>
    <p:extLst>
      <p:ext uri="{BB962C8B-B14F-4D97-AF65-F5344CB8AC3E}">
        <p14:creationId xmlns:p14="http://schemas.microsoft.com/office/powerpoint/2010/main" val="402703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B8A38F1-186F-4260-BD76-FEA390486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A870C20-E539-4C7D-AAB4-BE3367A9DC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1BFB13D-8010-434D-BFA2-E3E36DF1FBFC}"/>
              </a:ext>
            </a:extLst>
          </p:cNvPr>
          <p:cNvSpPr/>
          <p:nvPr userDrawn="1"/>
        </p:nvSpPr>
        <p:spPr>
          <a:xfrm>
            <a:off x="8468360" y="1935480"/>
            <a:ext cx="2095500" cy="2956560"/>
          </a:xfrm>
          <a:custGeom>
            <a:avLst/>
            <a:gdLst>
              <a:gd name="connsiteX0" fmla="*/ 0 w 2095500"/>
              <a:gd name="connsiteY0" fmla="*/ 0 h 2956560"/>
              <a:gd name="connsiteX1" fmla="*/ 1797685 w 2095500"/>
              <a:gd name="connsiteY1" fmla="*/ 0 h 2956560"/>
              <a:gd name="connsiteX2" fmla="*/ 1797685 w 2095500"/>
              <a:gd name="connsiteY2" fmla="*/ 104461 h 2956560"/>
              <a:gd name="connsiteX3" fmla="*/ 104461 w 2095500"/>
              <a:gd name="connsiteY3" fmla="*/ 104461 h 2956560"/>
              <a:gd name="connsiteX4" fmla="*/ 104461 w 2095500"/>
              <a:gd name="connsiteY4" fmla="*/ 2852099 h 2956560"/>
              <a:gd name="connsiteX5" fmla="*/ 1991039 w 2095500"/>
              <a:gd name="connsiteY5" fmla="*/ 2852099 h 2956560"/>
              <a:gd name="connsiteX6" fmla="*/ 1991039 w 2095500"/>
              <a:gd name="connsiteY6" fmla="*/ 326751 h 2956560"/>
              <a:gd name="connsiteX7" fmla="*/ 2095500 w 2095500"/>
              <a:gd name="connsiteY7" fmla="*/ 326751 h 2956560"/>
              <a:gd name="connsiteX8" fmla="*/ 2095500 w 2095500"/>
              <a:gd name="connsiteY8" fmla="*/ 2956560 h 2956560"/>
              <a:gd name="connsiteX9" fmla="*/ 0 w 2095500"/>
              <a:gd name="connsiteY9" fmla="*/ 2956560 h 295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500" h="2956560">
                <a:moveTo>
                  <a:pt x="0" y="0"/>
                </a:moveTo>
                <a:lnTo>
                  <a:pt x="1797685" y="0"/>
                </a:lnTo>
                <a:lnTo>
                  <a:pt x="1797685" y="104461"/>
                </a:lnTo>
                <a:lnTo>
                  <a:pt x="104461" y="104461"/>
                </a:lnTo>
                <a:lnTo>
                  <a:pt x="104461" y="2852099"/>
                </a:lnTo>
                <a:lnTo>
                  <a:pt x="1991039" y="2852099"/>
                </a:lnTo>
                <a:lnTo>
                  <a:pt x="1991039" y="326751"/>
                </a:lnTo>
                <a:lnTo>
                  <a:pt x="2095500" y="326751"/>
                </a:lnTo>
                <a:lnTo>
                  <a:pt x="2095500" y="2956560"/>
                </a:lnTo>
                <a:lnTo>
                  <a:pt x="0" y="29565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60638F2-C621-6E4B-8F13-4D95133A6C8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33400" y="4119245"/>
            <a:ext cx="9657080" cy="564198"/>
          </a:xfrm>
        </p:spPr>
        <p:txBody>
          <a:bodyPr lIns="0" tIns="0" rIns="0" bIns="0" anchor="b">
            <a:noAutofit/>
          </a:bodyPr>
          <a:lstStyle>
            <a:lvl1pPr algn="r">
              <a:defRPr sz="4400" b="1" cap="all" baseline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03A7A59A-A37E-49CC-B12D-4C16EBB0CF22}"/>
              </a:ext>
            </a:extLst>
          </p:cNvPr>
          <p:cNvSpPr/>
          <p:nvPr userDrawn="1"/>
        </p:nvSpPr>
        <p:spPr>
          <a:xfrm>
            <a:off x="10035540" y="1813155"/>
            <a:ext cx="638175" cy="694143"/>
          </a:xfrm>
          <a:prstGeom prst="parallelogram">
            <a:avLst>
              <a:gd name="adj" fmla="val 802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B96D505-DFC3-494C-9E8D-1E24DBBFA536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615680" y="5018723"/>
            <a:ext cx="1917065" cy="315912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Data</a:t>
            </a:r>
            <a:endParaRPr lang="en-GB" dirty="0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F9DB1B81-E056-4EC8-B2D4-AA99D4085573}"/>
              </a:ext>
            </a:extLst>
          </p:cNvPr>
          <p:cNvSpPr/>
          <p:nvPr userDrawn="1"/>
        </p:nvSpPr>
        <p:spPr>
          <a:xfrm>
            <a:off x="10403235" y="4912360"/>
            <a:ext cx="1788765" cy="1945640"/>
          </a:xfrm>
          <a:prstGeom prst="parallelogram">
            <a:avLst>
              <a:gd name="adj" fmla="val 802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CD57E8-9C90-4DB9-B4FC-40E5DBB2E0BA}"/>
              </a:ext>
            </a:extLst>
          </p:cNvPr>
          <p:cNvSpPr txBox="1"/>
          <p:nvPr userDrawn="1"/>
        </p:nvSpPr>
        <p:spPr>
          <a:xfrm>
            <a:off x="614461" y="6181927"/>
            <a:ext cx="35505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b="1" dirty="0">
                <a:solidFill>
                  <a:srgbClr val="4F0A41"/>
                </a:solidFill>
              </a:rPr>
              <a:t>www.irgit.pl | irgit@irgit.pl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5DEA9CF-483A-45DB-8B12-6DF5DEE379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371" y="578166"/>
            <a:ext cx="2540818" cy="80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6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D72E5A-72FD-6644-9EF3-CD137EEA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68638"/>
            <a:ext cx="11125200" cy="237486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2AE5EBD-0F1F-B548-BF92-E22BAEBAF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4791919"/>
            <a:ext cx="11125200" cy="137875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7920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C5DF37-D389-E543-85D5-A645E722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11912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1A8EFA-AA4C-B048-97B4-16DBE5E3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D2BF24-637A-A14E-BD98-8CE72310B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0824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03501A-05C9-284D-8E2D-6495EEA7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EB4330-1D0C-6D43-B915-5754F56E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154575"/>
            <a:ext cx="5486400" cy="501762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09B6A58-0A57-0740-B6CF-6C143AFFC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4575"/>
            <a:ext cx="5486400" cy="501762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3774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 z tytu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03501A-05C9-284D-8E2D-6495EEA7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EB4330-1D0C-6D43-B915-5754F56E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40375"/>
            <a:ext cx="5486400" cy="433182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09B6A58-0A57-0740-B6CF-6C143AFFC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40375"/>
            <a:ext cx="5486400" cy="433182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B81F8F-FE9D-4912-9520-DD854A7073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1143000"/>
            <a:ext cx="5486400" cy="5556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pl-PL" dirty="0"/>
              <a:t>Nagłowek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7CD527-8157-4E85-9CE9-B7F47C3FC3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2200" y="1143000"/>
            <a:ext cx="5486400" cy="5556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pl-PL" dirty="0"/>
              <a:t>Nagłówek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77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ajd końcowy konferen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A1756C-5306-4A1B-BC24-BF925DC0D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10">
            <a:extLst>
              <a:ext uri="{FF2B5EF4-FFF2-40B4-BE49-F238E27FC236}">
                <a16:creationId xmlns:a16="http://schemas.microsoft.com/office/drawing/2014/main" id="{8B20FADE-DE83-4A2E-A845-5153469B6E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888" y="5972220"/>
            <a:ext cx="1511672" cy="48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9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328C137-E69F-514D-9266-482D6BDF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8138"/>
            <a:ext cx="10073640" cy="5562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9455DC-75A6-3B4D-BA5F-45814BE53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158240"/>
            <a:ext cx="11125200" cy="50187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89476-ED9C-480A-9FA3-035B15470CC4}"/>
              </a:ext>
            </a:extLst>
          </p:cNvPr>
          <p:cNvSpPr txBox="1"/>
          <p:nvPr userDrawn="1"/>
        </p:nvSpPr>
        <p:spPr>
          <a:xfrm>
            <a:off x="7543800" y="6451441"/>
            <a:ext cx="41148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r" defTabSz="914400" rtl="0" eaLnBrk="1" latinLnBrk="0" hangingPunct="1"/>
            <a:r>
              <a:rPr lang="pl-PL" sz="1200" kern="1200" dirty="0">
                <a:solidFill>
                  <a:srgbClr val="4F0A41"/>
                </a:solidFill>
                <a:latin typeface="+mn-lt"/>
                <a:ea typeface="+mn-ea"/>
                <a:cs typeface="+mn-cs"/>
              </a:rPr>
              <a:t>IZBA ROZLICZENIOWA GIEŁD TOWAROWYCH S.A. | www.irgit.pl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FA1D1B-4E81-45CA-BAAC-95C1F1863066}"/>
              </a:ext>
            </a:extLst>
          </p:cNvPr>
          <p:cNvGrpSpPr/>
          <p:nvPr userDrawn="1"/>
        </p:nvGrpSpPr>
        <p:grpSpPr>
          <a:xfrm>
            <a:off x="10694228" y="0"/>
            <a:ext cx="1497772" cy="634748"/>
            <a:chOff x="5347114" y="3111626"/>
            <a:chExt cx="1497772" cy="634748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BB5E05F0-BCF6-4174-97EA-647015AA9446}"/>
                </a:ext>
              </a:extLst>
            </p:cNvPr>
            <p:cNvSpPr/>
            <p:nvPr userDrawn="1"/>
          </p:nvSpPr>
          <p:spPr>
            <a:xfrm>
              <a:off x="6311486" y="3111626"/>
              <a:ext cx="533400" cy="556259"/>
            </a:xfrm>
            <a:prstGeom prst="parallelogram">
              <a:avLst>
                <a:gd name="adj" fmla="val 77771"/>
              </a:avLst>
            </a:prstGeom>
            <a:solidFill>
              <a:srgbClr val="B003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pic>
          <p:nvPicPr>
            <p:cNvPr id="8" name="Graphic 6">
              <a:extLst>
                <a:ext uri="{FF2B5EF4-FFF2-40B4-BE49-F238E27FC236}">
                  <a16:creationId xmlns:a16="http://schemas.microsoft.com/office/drawing/2014/main" id="{4D3E75E3-7504-4414-904D-51CF238107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347114" y="3463009"/>
              <a:ext cx="890337" cy="283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822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54" r:id="rId4"/>
    <p:sldLayoutId id="2147483650" r:id="rId5"/>
    <p:sldLayoutId id="2147483652" r:id="rId6"/>
    <p:sldLayoutId id="2147483659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 userDrawn="1">
          <p15:clr>
            <a:srgbClr val="F26B43"/>
          </p15:clr>
        </p15:guide>
        <p15:guide id="2" pos="7344" userDrawn="1">
          <p15:clr>
            <a:srgbClr val="F26B43"/>
          </p15:clr>
        </p15:guide>
        <p15:guide id="3" orient="horz" pos="216" userDrawn="1">
          <p15:clr>
            <a:srgbClr val="F26B43"/>
          </p15:clr>
        </p15:guide>
        <p15:guide id="4" orient="horz" pos="576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orient="horz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openxmlformats.org/officeDocument/2006/relationships/image" Target="../media/image1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062402-CEE2-4EB2-B652-BA8A0DEA35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/>
          </a:bodyPr>
          <a:lstStyle/>
          <a:p>
            <a:r>
              <a:rPr lang="pl-PL" sz="3600" spc="-30" dirty="0"/>
              <a:t>Zmiana </a:t>
            </a:r>
            <a:br>
              <a:rPr lang="pl-PL" sz="3600" spc="-30" dirty="0"/>
            </a:br>
            <a:r>
              <a:rPr lang="pl-PL" sz="3600" spc="-30" dirty="0"/>
              <a:t>wersji Systemu Rozliczeniowego – PCCP 3</a:t>
            </a:r>
            <a:endParaRPr lang="en-GB" sz="3600" spc="-30" dirty="0"/>
          </a:p>
        </p:txBody>
      </p:sp>
    </p:spTree>
    <p:extLst>
      <p:ext uri="{BB962C8B-B14F-4D97-AF65-F5344CB8AC3E}">
        <p14:creationId xmlns:p14="http://schemas.microsoft.com/office/powerpoint/2010/main" val="10526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6CEB-6EC2-4B97-87A4-63F8C8BA7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119245"/>
            <a:ext cx="9657080" cy="564198"/>
          </a:xfrm>
        </p:spPr>
        <p:txBody>
          <a:bodyPr/>
          <a:lstStyle/>
          <a:p>
            <a:r>
              <a:rPr lang="pl-PL" dirty="0"/>
              <a:t>Zmiana wersji Systemu Rozliczeniowego – PCCP 3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11A5AE-893D-40C6-99DB-43DB0750B4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8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233051-1A07-43A8-A5A1-CFFDCFEB8E53}"/>
              </a:ext>
            </a:extLst>
          </p:cNvPr>
          <p:cNvSpPr/>
          <p:nvPr/>
        </p:nvSpPr>
        <p:spPr>
          <a:xfrm>
            <a:off x="0" y="0"/>
            <a:ext cx="19327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CF57E-E2C0-4B7B-8E2C-E6A7B3C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8138"/>
            <a:ext cx="10073640" cy="556261"/>
          </a:xfrm>
        </p:spPr>
        <p:txBody>
          <a:bodyPr/>
          <a:lstStyle/>
          <a:p>
            <a:r>
              <a:rPr lang="pl-PL" dirty="0"/>
              <a:t>Agenda</a:t>
            </a:r>
            <a:endParaRPr lang="en-GB" dirty="0"/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28323D56-B60B-42E5-90C5-D8A05C18D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966448"/>
              </p:ext>
            </p:extLst>
          </p:nvPr>
        </p:nvGraphicFramePr>
        <p:xfrm>
          <a:off x="533399" y="1396230"/>
          <a:ext cx="9379527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919">
                  <a:extLst>
                    <a:ext uri="{9D8B030D-6E8A-4147-A177-3AD203B41FA5}">
                      <a16:colId xmlns:a16="http://schemas.microsoft.com/office/drawing/2014/main" val="3879850786"/>
                    </a:ext>
                  </a:extLst>
                </a:gridCol>
                <a:gridCol w="7990608">
                  <a:extLst>
                    <a:ext uri="{9D8B030D-6E8A-4147-A177-3AD203B41FA5}">
                      <a16:colId xmlns:a16="http://schemas.microsoft.com/office/drawing/2014/main" val="2100580902"/>
                    </a:ext>
                  </a:extLst>
                </a:gridCol>
              </a:tblGrid>
              <a:tr h="1388790">
                <a:tc>
                  <a:txBody>
                    <a:bodyPr/>
                    <a:lstStyle/>
                    <a:p>
                      <a:pPr algn="ctr"/>
                      <a:r>
                        <a:rPr lang="pl-PL" sz="9600" b="1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GB" sz="9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Dlaczego PCCP 3?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072903"/>
                  </a:ext>
                </a:extLst>
              </a:tr>
              <a:tr h="1388790">
                <a:tc>
                  <a:txBody>
                    <a:bodyPr/>
                    <a:lstStyle/>
                    <a:p>
                      <a:pPr algn="ctr"/>
                      <a:r>
                        <a:rPr lang="pl-PL" sz="9600" b="1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GB" sz="9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Nowe funkcjonalności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389663"/>
                  </a:ext>
                </a:extLst>
              </a:tr>
              <a:tr h="1388790">
                <a:tc>
                  <a:txBody>
                    <a:bodyPr/>
                    <a:lstStyle/>
                    <a:p>
                      <a:pPr algn="ctr"/>
                      <a:r>
                        <a:rPr lang="pl-PL" sz="9600" b="1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GB" sz="9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Harmonogram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714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35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3B9F602D-CB23-431C-8EF2-47FAA2FDC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2969" y="2505378"/>
            <a:ext cx="7239979" cy="2765735"/>
          </a:xfrm>
          <a:prstGeom prst="parallelogram">
            <a:avLst>
              <a:gd name="adj" fmla="val 77044"/>
            </a:avLst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710D58-6A3B-46D0-8EAA-24030A17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90563"/>
            <a:r>
              <a:rPr lang="pl-PL" dirty="0"/>
              <a:t>Dlaczego</a:t>
            </a:r>
            <a:r>
              <a:rPr lang="en-GB" dirty="0"/>
              <a:t> PCCP 3?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83394604-498E-4D9B-B784-1B4E2AE36B36}"/>
              </a:ext>
            </a:extLst>
          </p:cNvPr>
          <p:cNvSpPr txBox="1">
            <a:spLocks/>
          </p:cNvSpPr>
          <p:nvPr/>
        </p:nvSpPr>
        <p:spPr>
          <a:xfrm>
            <a:off x="1442118" y="1744418"/>
            <a:ext cx="9221702" cy="4628881"/>
          </a:xfrm>
          <a:prstGeom prst="rect">
            <a:avLst/>
          </a:prstGeom>
        </p:spPr>
        <p:txBody>
          <a:bodyPr vert="horz" lIns="0" tIns="0" rIns="0" bIns="0" numCol="1" rtlCol="0">
            <a:normAutofit/>
          </a:bodyPr>
          <a:lstStyle>
            <a:lvl1pPr marL="0" indent="0" algn="ctr" defTabSz="710397" rtl="0" eaLnBrk="1" latinLnBrk="0" hangingPunct="1">
              <a:lnSpc>
                <a:spcPct val="90000"/>
              </a:lnSpc>
              <a:spcBef>
                <a:spcPts val="777"/>
              </a:spcBef>
              <a:buFont typeface="Arial" panose="020B0604020202020204" pitchFamily="34" charset="0"/>
              <a:buNone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19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5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0397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596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0795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5993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1192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391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158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63392" algn="just">
              <a:lnSpc>
                <a:spcPts val="2060"/>
              </a:lnSpc>
              <a:spcBef>
                <a:spcPts val="0"/>
              </a:spcBef>
            </a:pPr>
            <a:endParaRPr lang="pl-PL" sz="1802" dirty="0">
              <a:solidFill>
                <a:srgbClr val="541F48"/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7E8928-8D77-4638-A9D6-B11879D2E3AB}"/>
              </a:ext>
            </a:extLst>
          </p:cNvPr>
          <p:cNvSpPr/>
          <p:nvPr/>
        </p:nvSpPr>
        <p:spPr>
          <a:xfrm>
            <a:off x="533400" y="358139"/>
            <a:ext cx="559265" cy="5592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accent1"/>
                </a:solidFill>
              </a:rPr>
              <a:t>1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27A61AE2-9A83-44CF-9906-26A50946BD1E}"/>
              </a:ext>
            </a:extLst>
          </p:cNvPr>
          <p:cNvSpPr/>
          <p:nvPr/>
        </p:nvSpPr>
        <p:spPr>
          <a:xfrm>
            <a:off x="4271057" y="1154575"/>
            <a:ext cx="4636837" cy="3657600"/>
          </a:xfrm>
          <a:prstGeom prst="parallelogram">
            <a:avLst>
              <a:gd name="adj" fmla="val 7626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EE83FF18-F397-4CA8-8AE9-0670B1ECC790}"/>
              </a:ext>
            </a:extLst>
          </p:cNvPr>
          <p:cNvSpPr txBox="1">
            <a:spLocks/>
          </p:cNvSpPr>
          <p:nvPr/>
        </p:nvSpPr>
        <p:spPr>
          <a:xfrm>
            <a:off x="6094732" y="5377453"/>
            <a:ext cx="5097987" cy="754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710397" rtl="0" eaLnBrk="1" latinLnBrk="0" hangingPunct="1">
              <a:lnSpc>
                <a:spcPct val="90000"/>
              </a:lnSpc>
              <a:spcBef>
                <a:spcPts val="777"/>
              </a:spcBef>
              <a:buFont typeface="Arial" panose="020B0604020202020204" pitchFamily="34" charset="0"/>
              <a:buNone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19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5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0397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596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0795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5993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1192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391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158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064780">
              <a:lnSpc>
                <a:spcPct val="120000"/>
              </a:lnSpc>
              <a:spcBef>
                <a:spcPts val="1165"/>
              </a:spcBef>
              <a:buClr>
                <a:srgbClr val="B01D5F"/>
              </a:buClr>
              <a:defRPr/>
            </a:pPr>
            <a:r>
              <a:rPr lang="pl-PL" sz="1400" b="1" dirty="0">
                <a:latin typeface="Myriad Pro" panose="020B0503030403020204" pitchFamily="34" charset="0"/>
                <a:ea typeface="Verdana" panose="020B0604030504040204" pitchFamily="34" charset="0"/>
              </a:rPr>
              <a:t>Zmiana wersji systemu (z obecnie wykorzystywanej wersji </a:t>
            </a:r>
            <a:br>
              <a:rPr lang="pl-PL" sz="1400" b="1" dirty="0">
                <a:latin typeface="Myriad Pro" panose="020B0503030403020204" pitchFamily="34" charset="0"/>
                <a:ea typeface="Verdana" panose="020B0604030504040204" pitchFamily="34" charset="0"/>
              </a:rPr>
            </a:br>
            <a:r>
              <a:rPr lang="pl-PL" sz="1400" b="1" dirty="0">
                <a:latin typeface="Myriad Pro" panose="020B0503030403020204" pitchFamily="34" charset="0"/>
                <a:ea typeface="Verdana" panose="020B0604030504040204" pitchFamily="34" charset="0"/>
              </a:rPr>
              <a:t>2.5 na planowaną 3.0) jest doskonałą okazją na aktualizację nazewnictwa systemów w kontaktach Izby z jej Członkami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98E632-FD10-475D-8E3B-7814692F968B}"/>
              </a:ext>
            </a:extLst>
          </p:cNvPr>
          <p:cNvGrpSpPr/>
          <p:nvPr/>
        </p:nvGrpSpPr>
        <p:grpSpPr>
          <a:xfrm>
            <a:off x="1089223" y="3488797"/>
            <a:ext cx="4327554" cy="1142971"/>
            <a:chOff x="1089223" y="3488797"/>
            <a:chExt cx="4327554" cy="114297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645CBCA-C623-424A-9371-0201B78C8DEB}"/>
                </a:ext>
              </a:extLst>
            </p:cNvPr>
            <p:cNvSpPr txBox="1"/>
            <p:nvPr/>
          </p:nvSpPr>
          <p:spPr>
            <a:xfrm>
              <a:off x="1089223" y="3765490"/>
              <a:ext cx="3209945" cy="5895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pl-PL"/>
              </a:defPPr>
              <a:lvl1pPr algn="r" defTabSz="1064780">
                <a:lnSpc>
                  <a:spcPct val="120000"/>
                </a:lnSpc>
                <a:spcBef>
                  <a:spcPts val="1165"/>
                </a:spcBef>
                <a:buClr>
                  <a:srgbClr val="B01D5F"/>
                </a:buClr>
                <a:defRPr sz="140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pl-PL" b="1" dirty="0"/>
                <a:t>Zmiana nazwy w żaden sposób nie wpłynęła na funkcjonalności systemu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88E39A4-BCDF-434A-BEAB-2B8113C383E5}"/>
                </a:ext>
              </a:extLst>
            </p:cNvPr>
            <p:cNvSpPr/>
            <p:nvPr/>
          </p:nvSpPr>
          <p:spPr>
            <a:xfrm>
              <a:off x="4273806" y="3488797"/>
              <a:ext cx="1142971" cy="11429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accent1"/>
                  </a:solidFill>
                </a:rPr>
                <a:t>✗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BBCA184-3CF8-48B4-B473-C62EC1172470}"/>
                </a:ext>
              </a:extLst>
            </p:cNvPr>
            <p:cNvSpPr/>
            <p:nvPr/>
          </p:nvSpPr>
          <p:spPr>
            <a:xfrm>
              <a:off x="4386753" y="3601744"/>
              <a:ext cx="917077" cy="91707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5" name="Parallelogram 54">
            <a:extLst>
              <a:ext uri="{FF2B5EF4-FFF2-40B4-BE49-F238E27FC236}">
                <a16:creationId xmlns:a16="http://schemas.microsoft.com/office/drawing/2014/main" id="{99107D54-37B5-42C8-A1FE-8DE363198C86}"/>
              </a:ext>
            </a:extLst>
          </p:cNvPr>
          <p:cNvSpPr/>
          <p:nvPr/>
        </p:nvSpPr>
        <p:spPr>
          <a:xfrm>
            <a:off x="3851347" y="4154116"/>
            <a:ext cx="2602019" cy="2713529"/>
          </a:xfrm>
          <a:prstGeom prst="parallelogram">
            <a:avLst>
              <a:gd name="adj" fmla="val 7777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0C5491-819F-4B19-9ADB-A750FE1D595E}"/>
              </a:ext>
            </a:extLst>
          </p:cNvPr>
          <p:cNvGrpSpPr/>
          <p:nvPr/>
        </p:nvGrpSpPr>
        <p:grpSpPr>
          <a:xfrm>
            <a:off x="694644" y="2276377"/>
            <a:ext cx="5664508" cy="1142971"/>
            <a:chOff x="694644" y="2276377"/>
            <a:chExt cx="5664508" cy="114297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3C25FA5-C4E2-482F-89C2-3D61236A689A}"/>
                </a:ext>
              </a:extLst>
            </p:cNvPr>
            <p:cNvSpPr txBox="1"/>
            <p:nvPr/>
          </p:nvSpPr>
          <p:spPr>
            <a:xfrm>
              <a:off x="694644" y="2553198"/>
              <a:ext cx="4558747" cy="589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pl-PL"/>
              </a:defPPr>
              <a:lvl1pPr algn="r" defTabSz="1064780">
                <a:lnSpc>
                  <a:spcPct val="120000"/>
                </a:lnSpc>
                <a:spcBef>
                  <a:spcPts val="1165"/>
                </a:spcBef>
                <a:buClr>
                  <a:srgbClr val="B01D5F"/>
                </a:buClr>
                <a:defRPr sz="140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pl-PL" dirty="0"/>
                <a:t>Dostawca systemu rozliczeniowego dokonał zmiany nazw oferowanych produktów na </a:t>
              </a:r>
              <a:r>
                <a:rPr lang="pl-PL" b="1" dirty="0"/>
                <a:t>Nasdaq Packaged CCP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C92A28D-F6CB-4070-8595-9413BAC43ACA}"/>
                </a:ext>
              </a:extLst>
            </p:cNvPr>
            <p:cNvSpPr/>
            <p:nvPr/>
          </p:nvSpPr>
          <p:spPr>
            <a:xfrm>
              <a:off x="5216181" y="2276377"/>
              <a:ext cx="1142971" cy="11429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DECB66A-97DC-46F1-B60F-3CA97BBB50E5}"/>
                </a:ext>
              </a:extLst>
            </p:cNvPr>
            <p:cNvSpPr/>
            <p:nvPr/>
          </p:nvSpPr>
          <p:spPr>
            <a:xfrm>
              <a:off x="5329128" y="2389324"/>
              <a:ext cx="917077" cy="91707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19905C9-EF8B-47F4-BCCA-2830088BD1E8}"/>
                </a:ext>
              </a:extLst>
            </p:cNvPr>
            <p:cNvGrpSpPr/>
            <p:nvPr/>
          </p:nvGrpSpPr>
          <p:grpSpPr>
            <a:xfrm rot="2615106">
              <a:off x="5515490" y="2575686"/>
              <a:ext cx="544352" cy="544352"/>
              <a:chOff x="3441014" y="5471638"/>
              <a:chExt cx="758357" cy="758357"/>
            </a:xfrm>
          </p:grpSpPr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8AF7020E-E68E-4E7D-8736-2100ECFBE782}"/>
                  </a:ext>
                </a:extLst>
              </p:cNvPr>
              <p:cNvSpPr/>
              <p:nvPr/>
            </p:nvSpPr>
            <p:spPr>
              <a:xfrm rot="16200000">
                <a:off x="3441014" y="5471638"/>
                <a:ext cx="758357" cy="758357"/>
              </a:xfrm>
              <a:prstGeom prst="arc">
                <a:avLst>
                  <a:gd name="adj1" fmla="val 11437878"/>
                  <a:gd name="adj2" fmla="val 0"/>
                </a:avLst>
              </a:prstGeom>
              <a:ln w="1905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5" name="Arc 64">
                <a:extLst>
                  <a:ext uri="{FF2B5EF4-FFF2-40B4-BE49-F238E27FC236}">
                    <a16:creationId xmlns:a16="http://schemas.microsoft.com/office/drawing/2014/main" id="{C072C607-4B66-4F96-BBCD-F966E0FF83CF}"/>
                  </a:ext>
                </a:extLst>
              </p:cNvPr>
              <p:cNvSpPr/>
              <p:nvPr/>
            </p:nvSpPr>
            <p:spPr>
              <a:xfrm rot="16200000" flipH="1" flipV="1">
                <a:off x="3441014" y="5471638"/>
                <a:ext cx="758357" cy="758357"/>
              </a:xfrm>
              <a:prstGeom prst="arc">
                <a:avLst>
                  <a:gd name="adj1" fmla="val 11314758"/>
                  <a:gd name="adj2" fmla="val 0"/>
                </a:avLst>
              </a:prstGeom>
              <a:ln w="1905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54ED79D-85D4-41E2-B11C-5B6D073C89ED}"/>
              </a:ext>
            </a:extLst>
          </p:cNvPr>
          <p:cNvGrpSpPr/>
          <p:nvPr/>
        </p:nvGrpSpPr>
        <p:grpSpPr>
          <a:xfrm>
            <a:off x="1276949" y="1069753"/>
            <a:ext cx="6024577" cy="1142971"/>
            <a:chOff x="1276949" y="1069753"/>
            <a:chExt cx="6024577" cy="114297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C07C172-459A-4939-8B35-47FE47FFDE3D}"/>
                </a:ext>
              </a:extLst>
            </p:cNvPr>
            <p:cNvSpPr txBox="1"/>
            <p:nvPr/>
          </p:nvSpPr>
          <p:spPr>
            <a:xfrm>
              <a:off x="1276949" y="1347119"/>
              <a:ext cx="4914417" cy="5882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1064780">
                <a:lnSpc>
                  <a:spcPct val="120000"/>
                </a:lnSpc>
                <a:spcBef>
                  <a:spcPts val="1165"/>
                </a:spcBef>
                <a:buClr>
                  <a:srgbClr val="B01D5F"/>
                </a:buClr>
                <a:defRPr/>
              </a:pPr>
              <a:r>
                <a:rPr lang="pl-PL" sz="1400" dirty="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Nazwa systemu funkcjonująca w relacjach Izby z Członkami: </a:t>
              </a:r>
              <a:br>
                <a:rPr lang="pl-PL" sz="1400" dirty="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</a:br>
              <a:r>
                <a:rPr lang="pl-PL" sz="1400" b="1" dirty="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X-Stream Clearing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7D1AAEB-9B94-4498-A36A-88014736AF2C}"/>
                </a:ext>
              </a:extLst>
            </p:cNvPr>
            <p:cNvGrpSpPr/>
            <p:nvPr/>
          </p:nvGrpSpPr>
          <p:grpSpPr>
            <a:xfrm>
              <a:off x="6158555" y="1069753"/>
              <a:ext cx="1142971" cy="1142971"/>
              <a:chOff x="6383855" y="3200468"/>
              <a:chExt cx="1142971" cy="1142971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1015441-CDBD-460F-A8E3-33D063559C9B}"/>
                  </a:ext>
                </a:extLst>
              </p:cNvPr>
              <p:cNvSpPr/>
              <p:nvPr/>
            </p:nvSpPr>
            <p:spPr>
              <a:xfrm>
                <a:off x="6383855" y="3200468"/>
                <a:ext cx="1142971" cy="11429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E460235-2BD8-4529-88DC-4B5F1345AAC0}"/>
                  </a:ext>
                </a:extLst>
              </p:cNvPr>
              <p:cNvSpPr/>
              <p:nvPr/>
            </p:nvSpPr>
            <p:spPr>
              <a:xfrm>
                <a:off x="6496802" y="3313415"/>
                <a:ext cx="917077" cy="917076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98B87BF5-2973-4963-B330-2673EC67B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35920" y="1347119"/>
              <a:ext cx="588242" cy="588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16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0" grpId="0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8E1279-EE3A-47C4-B609-9550262CA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90563"/>
            <a:r>
              <a:rPr lang="pl-PL" dirty="0"/>
              <a:t>Nowe funkcjonalności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3996F7-83E2-4542-8CD1-E942EC41303F}"/>
              </a:ext>
            </a:extLst>
          </p:cNvPr>
          <p:cNvSpPr/>
          <p:nvPr/>
        </p:nvSpPr>
        <p:spPr>
          <a:xfrm>
            <a:off x="533400" y="358139"/>
            <a:ext cx="559265" cy="5592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accent1"/>
                </a:solidFill>
              </a:rPr>
              <a:t>2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58FD88-3A97-448E-8A67-9208C4FBB48F}"/>
              </a:ext>
            </a:extLst>
          </p:cNvPr>
          <p:cNvGrpSpPr/>
          <p:nvPr/>
        </p:nvGrpSpPr>
        <p:grpSpPr>
          <a:xfrm>
            <a:off x="544975" y="4918204"/>
            <a:ext cx="3493008" cy="1246631"/>
            <a:chOff x="544975" y="4918204"/>
            <a:chExt cx="3493008" cy="1246631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942010E-32B3-4A0C-B046-6086DB44CB1F}"/>
                </a:ext>
              </a:extLst>
            </p:cNvPr>
            <p:cNvSpPr/>
            <p:nvPr/>
          </p:nvSpPr>
          <p:spPr>
            <a:xfrm>
              <a:off x="544975" y="4918204"/>
              <a:ext cx="3493008" cy="124663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marL="969963" lvl="1" defTabSz="1064780">
                <a:lnSpc>
                  <a:spcPct val="120000"/>
                </a:lnSpc>
                <a:spcBef>
                  <a:spcPts val="1165"/>
                </a:spcBef>
                <a:buClr>
                  <a:srgbClr val="B01D5F"/>
                </a:buClr>
                <a:defRPr/>
              </a:pPr>
              <a:r>
                <a:rPr lang="pl-PL" sz="1200" b="1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Szersze możliwości filtrowania raportów </a:t>
              </a:r>
              <a:r>
                <a:rPr lang="pl-PL" sz="1200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– ustawienia indywidulane </a:t>
              </a:r>
              <a:br>
                <a:rPr lang="pl-PL" sz="1200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</a:br>
              <a:r>
                <a:rPr lang="pl-PL" sz="1200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dla użytkownika systemu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9028040-8A0C-4649-A221-03D7E41907B4}"/>
                </a:ext>
              </a:extLst>
            </p:cNvPr>
            <p:cNvSpPr/>
            <p:nvPr/>
          </p:nvSpPr>
          <p:spPr>
            <a:xfrm>
              <a:off x="663523" y="5025504"/>
              <a:ext cx="1032032" cy="103203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8B3F2B6-7897-41DA-A302-9397945D1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7706" y="5219686"/>
              <a:ext cx="643666" cy="64366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CEDCB1-4649-4491-9479-4B3DB97D0CF8}"/>
              </a:ext>
            </a:extLst>
          </p:cNvPr>
          <p:cNvGrpSpPr/>
          <p:nvPr/>
        </p:nvGrpSpPr>
        <p:grpSpPr>
          <a:xfrm>
            <a:off x="4355747" y="3254328"/>
            <a:ext cx="3493008" cy="1246631"/>
            <a:chOff x="4355747" y="3254328"/>
            <a:chExt cx="3493008" cy="124663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6721FEE-18F5-4534-B50F-A2FD91A23386}"/>
                </a:ext>
              </a:extLst>
            </p:cNvPr>
            <p:cNvSpPr/>
            <p:nvPr/>
          </p:nvSpPr>
          <p:spPr>
            <a:xfrm>
              <a:off x="4355747" y="3254328"/>
              <a:ext cx="3493008" cy="124663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marL="969963" lvl="1" defTabSz="1064780">
                <a:lnSpc>
                  <a:spcPct val="120000"/>
                </a:lnSpc>
                <a:spcBef>
                  <a:spcPts val="1165"/>
                </a:spcBef>
                <a:buClr>
                  <a:srgbClr val="B01D5F"/>
                </a:buClr>
                <a:defRPr/>
              </a:pPr>
              <a:r>
                <a:rPr lang="pl-PL" sz="1200" b="1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Udoskonalona forma prezentowania </a:t>
              </a:r>
              <a:br>
                <a:rPr lang="pl-PL" sz="1200" b="1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</a:br>
              <a:r>
                <a:rPr lang="pl-PL" sz="1200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danych w systemie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A380480-1DF8-457E-9BAE-6F4B3F98BE14}"/>
                </a:ext>
              </a:extLst>
            </p:cNvPr>
            <p:cNvSpPr/>
            <p:nvPr/>
          </p:nvSpPr>
          <p:spPr>
            <a:xfrm>
              <a:off x="4453203" y="3361628"/>
              <a:ext cx="1032032" cy="103203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37FF7C14-3A58-4B64-86FD-82905A63C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40386" y="3608887"/>
              <a:ext cx="657666" cy="53751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950C57-19EB-440E-89B9-6952952E56A8}"/>
              </a:ext>
            </a:extLst>
          </p:cNvPr>
          <p:cNvGrpSpPr/>
          <p:nvPr/>
        </p:nvGrpSpPr>
        <p:grpSpPr>
          <a:xfrm>
            <a:off x="544975" y="3254328"/>
            <a:ext cx="3493008" cy="1246631"/>
            <a:chOff x="544975" y="3254328"/>
            <a:chExt cx="3493008" cy="1246631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D5846CC-F835-4EE9-87F5-8E421D6D1B40}"/>
                </a:ext>
              </a:extLst>
            </p:cNvPr>
            <p:cNvSpPr/>
            <p:nvPr/>
          </p:nvSpPr>
          <p:spPr>
            <a:xfrm>
              <a:off x="544975" y="3254328"/>
              <a:ext cx="3493008" cy="124663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marL="969963" lvl="1" defTabSz="1064780">
                <a:lnSpc>
                  <a:spcPct val="120000"/>
                </a:lnSpc>
                <a:spcBef>
                  <a:spcPts val="1165"/>
                </a:spcBef>
                <a:buClr>
                  <a:srgbClr val="B01D5F"/>
                </a:buClr>
                <a:defRPr/>
              </a:pPr>
              <a:r>
                <a:rPr lang="pl-PL" sz="1200" b="1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Zmiana sposobu dostępu </a:t>
              </a:r>
              <a:br>
                <a:rPr lang="pl-PL" sz="1200" b="1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</a:br>
              <a:r>
                <a:rPr lang="pl-PL" sz="1200" b="1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do systemu </a:t>
              </a:r>
              <a:r>
                <a:rPr lang="pl-PL" sz="1200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– wykorzystanie internetowego (webowego) klienta aplikacji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E42F91C-8BD3-4371-B520-D4AFE34659DA}"/>
                </a:ext>
              </a:extLst>
            </p:cNvPr>
            <p:cNvSpPr/>
            <p:nvPr/>
          </p:nvSpPr>
          <p:spPr>
            <a:xfrm>
              <a:off x="663523" y="3361628"/>
              <a:ext cx="1032032" cy="103203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0CFF0B8B-9237-4DEB-87A0-9E6FBA6A7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7064" y="3617826"/>
              <a:ext cx="763011" cy="51963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C3126CA-44AA-46CB-A6F5-156B1BABE18A}"/>
              </a:ext>
            </a:extLst>
          </p:cNvPr>
          <p:cNvGrpSpPr/>
          <p:nvPr/>
        </p:nvGrpSpPr>
        <p:grpSpPr>
          <a:xfrm>
            <a:off x="4355747" y="1590451"/>
            <a:ext cx="3493008" cy="1246631"/>
            <a:chOff x="4355747" y="1590451"/>
            <a:chExt cx="3493008" cy="1246631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141A64B-2E5A-4493-A134-031EAB25DBC1}"/>
                </a:ext>
              </a:extLst>
            </p:cNvPr>
            <p:cNvSpPr/>
            <p:nvPr/>
          </p:nvSpPr>
          <p:spPr>
            <a:xfrm>
              <a:off x="4355747" y="1590451"/>
              <a:ext cx="3493008" cy="124663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marL="969963" lvl="1" defTabSz="1064780">
                <a:lnSpc>
                  <a:spcPct val="120000"/>
                </a:lnSpc>
                <a:spcBef>
                  <a:spcPts val="1165"/>
                </a:spcBef>
                <a:buClr>
                  <a:srgbClr val="B01D5F"/>
                </a:buClr>
                <a:defRPr/>
              </a:pPr>
              <a:r>
                <a:rPr lang="pl-PL" sz="1200" b="1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Zmiana architektury systemu </a:t>
              </a:r>
              <a:r>
                <a:rPr lang="pl-PL" sz="1200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– zwiększenie wydajności i szybkości przeprowadzanych operacji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8A7D83C-E993-4C05-9A18-A8ABABD94E3A}"/>
                </a:ext>
              </a:extLst>
            </p:cNvPr>
            <p:cNvSpPr/>
            <p:nvPr/>
          </p:nvSpPr>
          <p:spPr>
            <a:xfrm>
              <a:off x="4453203" y="1697751"/>
              <a:ext cx="1032032" cy="103203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75EF449-4A06-4AF8-A621-F6B22768A7F5}"/>
                </a:ext>
              </a:extLst>
            </p:cNvPr>
            <p:cNvGrpSpPr/>
            <p:nvPr/>
          </p:nvGrpSpPr>
          <p:grpSpPr>
            <a:xfrm rot="2615106">
              <a:off x="4697043" y="1941590"/>
              <a:ext cx="544352" cy="544352"/>
              <a:chOff x="3441014" y="5471638"/>
              <a:chExt cx="758357" cy="758357"/>
            </a:xfrm>
          </p:grpSpPr>
          <p:sp>
            <p:nvSpPr>
              <p:cNvPr id="63" name="Arc 62">
                <a:extLst>
                  <a:ext uri="{FF2B5EF4-FFF2-40B4-BE49-F238E27FC236}">
                    <a16:creationId xmlns:a16="http://schemas.microsoft.com/office/drawing/2014/main" id="{4BD78231-CB86-4044-8DF3-443AACF59931}"/>
                  </a:ext>
                </a:extLst>
              </p:cNvPr>
              <p:cNvSpPr/>
              <p:nvPr/>
            </p:nvSpPr>
            <p:spPr>
              <a:xfrm rot="16200000">
                <a:off x="3441014" y="5471638"/>
                <a:ext cx="758357" cy="758357"/>
              </a:xfrm>
              <a:prstGeom prst="arc">
                <a:avLst>
                  <a:gd name="adj1" fmla="val 11437878"/>
                  <a:gd name="adj2" fmla="val 0"/>
                </a:avLst>
              </a:prstGeom>
              <a:ln w="1905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34382F64-FFC4-42CD-A858-98BA125FAE1E}"/>
                  </a:ext>
                </a:extLst>
              </p:cNvPr>
              <p:cNvSpPr/>
              <p:nvPr/>
            </p:nvSpPr>
            <p:spPr>
              <a:xfrm rot="16200000" flipH="1" flipV="1">
                <a:off x="3441014" y="5471638"/>
                <a:ext cx="758357" cy="758357"/>
              </a:xfrm>
              <a:prstGeom prst="arc">
                <a:avLst>
                  <a:gd name="adj1" fmla="val 11314758"/>
                  <a:gd name="adj2" fmla="val 0"/>
                </a:avLst>
              </a:prstGeom>
              <a:ln w="1905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7947FE-2765-4FAC-90C1-4BA56DCD6E32}"/>
              </a:ext>
            </a:extLst>
          </p:cNvPr>
          <p:cNvGrpSpPr/>
          <p:nvPr/>
        </p:nvGrpSpPr>
        <p:grpSpPr>
          <a:xfrm>
            <a:off x="8166518" y="1590451"/>
            <a:ext cx="3492082" cy="1246631"/>
            <a:chOff x="8166518" y="1590451"/>
            <a:chExt cx="3492082" cy="1246631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5A8FBF30-89B4-4663-AC5F-C05B9FAC0DCC}"/>
                </a:ext>
              </a:extLst>
            </p:cNvPr>
            <p:cNvSpPr/>
            <p:nvPr/>
          </p:nvSpPr>
          <p:spPr>
            <a:xfrm>
              <a:off x="8166518" y="1590451"/>
              <a:ext cx="3492082" cy="124663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969963" lvl="1" defTabSz="1064780">
                <a:lnSpc>
                  <a:spcPct val="120000"/>
                </a:lnSpc>
                <a:spcBef>
                  <a:spcPts val="1165"/>
                </a:spcBef>
                <a:buClr>
                  <a:srgbClr val="B01D5F"/>
                </a:buClr>
                <a:defRPr/>
              </a:pPr>
              <a:r>
                <a:rPr lang="pl-PL" sz="1200" b="1" spc="-30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Skalowalność</a:t>
              </a:r>
              <a:r>
                <a:rPr lang="pl-PL" sz="1200" spc="-30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, pozwalająca na dostosowanie systemu do nowych produktów i zwiększenia liczby klientów, w tym modyfikacja parametrów SLA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837763E-D8B2-47EB-8797-6353ADF57826}"/>
                </a:ext>
              </a:extLst>
            </p:cNvPr>
            <p:cNvSpPr/>
            <p:nvPr/>
          </p:nvSpPr>
          <p:spPr>
            <a:xfrm>
              <a:off x="8263635" y="1697751"/>
              <a:ext cx="1032032" cy="103203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58E552B4-C432-43B2-A9AD-1E7BEFE33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24756" y="1940220"/>
              <a:ext cx="509791" cy="54709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A1C4C0-7E33-4033-A59B-32FB11661DA8}"/>
              </a:ext>
            </a:extLst>
          </p:cNvPr>
          <p:cNvGrpSpPr/>
          <p:nvPr/>
        </p:nvGrpSpPr>
        <p:grpSpPr>
          <a:xfrm>
            <a:off x="8166518" y="4918204"/>
            <a:ext cx="3492082" cy="1246631"/>
            <a:chOff x="8166518" y="4918204"/>
            <a:chExt cx="3492082" cy="1246631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8108809-47BF-4301-9FD5-7339158688D6}"/>
                </a:ext>
              </a:extLst>
            </p:cNvPr>
            <p:cNvSpPr/>
            <p:nvPr/>
          </p:nvSpPr>
          <p:spPr>
            <a:xfrm>
              <a:off x="8166518" y="4918204"/>
              <a:ext cx="3492082" cy="124663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marL="969963" lvl="1" defTabSz="1064780">
                <a:lnSpc>
                  <a:spcPct val="120000"/>
                </a:lnSpc>
                <a:spcBef>
                  <a:spcPts val="1165"/>
                </a:spcBef>
                <a:buClr>
                  <a:srgbClr val="B01D5F"/>
                </a:buClr>
                <a:defRPr/>
              </a:pPr>
              <a:r>
                <a:rPr lang="pl-PL" sz="1200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Nowocześniejsza, </a:t>
              </a:r>
              <a:br>
                <a:rPr lang="pl-PL" sz="1200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</a:br>
              <a:r>
                <a:rPr lang="pl-PL" sz="1200" b="1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ładniejsza szata graficzna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2316379-5D34-4755-975B-67AC5FFE61C5}"/>
                </a:ext>
              </a:extLst>
            </p:cNvPr>
            <p:cNvSpPr/>
            <p:nvPr/>
          </p:nvSpPr>
          <p:spPr>
            <a:xfrm>
              <a:off x="8263635" y="5025504"/>
              <a:ext cx="1032032" cy="103203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8" name="Graphic 67">
              <a:extLst>
                <a:ext uri="{FF2B5EF4-FFF2-40B4-BE49-F238E27FC236}">
                  <a16:creationId xmlns:a16="http://schemas.microsoft.com/office/drawing/2014/main" id="{3B642403-AB8D-4618-AD81-0C19BF53E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444583" y="5206451"/>
              <a:ext cx="670137" cy="670137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2644FD6-1730-41BD-98EC-849E4EEE5E20}"/>
              </a:ext>
            </a:extLst>
          </p:cNvPr>
          <p:cNvGrpSpPr/>
          <p:nvPr/>
        </p:nvGrpSpPr>
        <p:grpSpPr>
          <a:xfrm>
            <a:off x="544975" y="1590451"/>
            <a:ext cx="3493008" cy="1246631"/>
            <a:chOff x="544975" y="1590451"/>
            <a:chExt cx="3493008" cy="124663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6A37457-51F0-4654-8114-7653D0F36385}"/>
                </a:ext>
              </a:extLst>
            </p:cNvPr>
            <p:cNvSpPr/>
            <p:nvPr/>
          </p:nvSpPr>
          <p:spPr>
            <a:xfrm>
              <a:off x="544975" y="1590451"/>
              <a:ext cx="3493008" cy="124663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marL="969963" defTabSz="1064780">
                <a:lnSpc>
                  <a:spcPct val="120000"/>
                </a:lnSpc>
                <a:spcBef>
                  <a:spcPts val="1165"/>
                </a:spcBef>
                <a:buClr>
                  <a:srgbClr val="B01D5F"/>
                </a:buClr>
                <a:defRPr/>
              </a:pPr>
              <a:r>
                <a:rPr lang="pl-PL" sz="1200" b="1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Obsługa szerszej gamy </a:t>
              </a:r>
              <a:r>
                <a:rPr lang="pl-PL" sz="1200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notowanych i rozliczanych instrumentów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57220BE-504E-476D-B033-15BBB7E9930D}"/>
                </a:ext>
              </a:extLst>
            </p:cNvPr>
            <p:cNvSpPr/>
            <p:nvPr/>
          </p:nvSpPr>
          <p:spPr>
            <a:xfrm>
              <a:off x="663523" y="1697751"/>
              <a:ext cx="1032032" cy="103203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C2907A79-3897-4038-B152-5D0776B8E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02542" y="1979256"/>
              <a:ext cx="753995" cy="46902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BA6B9E-2AB9-486D-82CD-70505EC0714D}"/>
              </a:ext>
            </a:extLst>
          </p:cNvPr>
          <p:cNvGrpSpPr/>
          <p:nvPr/>
        </p:nvGrpSpPr>
        <p:grpSpPr>
          <a:xfrm>
            <a:off x="4355747" y="4918204"/>
            <a:ext cx="3493008" cy="1246631"/>
            <a:chOff x="4355747" y="4918204"/>
            <a:chExt cx="3493008" cy="1246631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9D9E9812-4281-49D1-973E-674EFBFF2AC7}"/>
                </a:ext>
              </a:extLst>
            </p:cNvPr>
            <p:cNvSpPr/>
            <p:nvPr/>
          </p:nvSpPr>
          <p:spPr>
            <a:xfrm>
              <a:off x="4355747" y="4918204"/>
              <a:ext cx="3493008" cy="124663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marL="969963" lvl="1" defTabSz="1064780">
                <a:lnSpc>
                  <a:spcPct val="120000"/>
                </a:lnSpc>
                <a:spcBef>
                  <a:spcPts val="1165"/>
                </a:spcBef>
                <a:buClr>
                  <a:srgbClr val="B01D5F"/>
                </a:buClr>
                <a:defRPr/>
              </a:pPr>
              <a:r>
                <a:rPr lang="pl-PL" sz="1200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Możliwość posiadania </a:t>
              </a:r>
              <a:r>
                <a:rPr lang="pl-PL" sz="1200" b="1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wielu profili </a:t>
              </a:r>
              <a:r>
                <a:rPr lang="pl-PL" sz="1200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oraz prostota przełączania między profilami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3AF9717-41E7-4E87-96B3-109407CBAC81}"/>
                </a:ext>
              </a:extLst>
            </p:cNvPr>
            <p:cNvSpPr/>
            <p:nvPr/>
          </p:nvSpPr>
          <p:spPr>
            <a:xfrm>
              <a:off x="4453203" y="5025504"/>
              <a:ext cx="1032032" cy="103203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B3917F-5FEC-444F-B6C8-40C1F18F75AC}"/>
                </a:ext>
              </a:extLst>
            </p:cNvPr>
            <p:cNvGrpSpPr/>
            <p:nvPr/>
          </p:nvGrpSpPr>
          <p:grpSpPr>
            <a:xfrm>
              <a:off x="4809165" y="5294348"/>
              <a:ext cx="320108" cy="494342"/>
              <a:chOff x="7402813" y="4257346"/>
              <a:chExt cx="406427" cy="627647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73E73BD-FB41-43A3-ADBA-6FE123A041B4}"/>
                  </a:ext>
                </a:extLst>
              </p:cNvPr>
              <p:cNvSpPr/>
              <p:nvPr/>
            </p:nvSpPr>
            <p:spPr>
              <a:xfrm>
                <a:off x="7402813" y="4435108"/>
                <a:ext cx="406427" cy="449885"/>
              </a:xfrm>
              <a:custGeom>
                <a:avLst/>
                <a:gdLst>
                  <a:gd name="connsiteX0" fmla="*/ 343328 w 406427"/>
                  <a:gd name="connsiteY0" fmla="*/ 0 h 449885"/>
                  <a:gd name="connsiteX1" fmla="*/ 348473 w 406427"/>
                  <a:gd name="connsiteY1" fmla="*/ 1039 h 449885"/>
                  <a:gd name="connsiteX2" fmla="*/ 406427 w 406427"/>
                  <a:gd name="connsiteY2" fmla="*/ 88471 h 449885"/>
                  <a:gd name="connsiteX3" fmla="*/ 406427 w 406427"/>
                  <a:gd name="connsiteY3" fmla="*/ 354996 h 449885"/>
                  <a:gd name="connsiteX4" fmla="*/ 311538 w 406427"/>
                  <a:gd name="connsiteY4" fmla="*/ 449885 h 449885"/>
                  <a:gd name="connsiteX5" fmla="*/ 94889 w 406427"/>
                  <a:gd name="connsiteY5" fmla="*/ 449885 h 449885"/>
                  <a:gd name="connsiteX6" fmla="*/ 0 w 406427"/>
                  <a:gd name="connsiteY6" fmla="*/ 354996 h 449885"/>
                  <a:gd name="connsiteX7" fmla="*/ 0 w 406427"/>
                  <a:gd name="connsiteY7" fmla="*/ 88471 h 449885"/>
                  <a:gd name="connsiteX8" fmla="*/ 57954 w 406427"/>
                  <a:gd name="connsiteY8" fmla="*/ 1039 h 449885"/>
                  <a:gd name="connsiteX9" fmla="*/ 63098 w 406427"/>
                  <a:gd name="connsiteY9" fmla="*/ 1 h 449885"/>
                  <a:gd name="connsiteX10" fmla="*/ 73122 w 406427"/>
                  <a:gd name="connsiteY10" fmla="*/ 49651 h 449885"/>
                  <a:gd name="connsiteX11" fmla="*/ 203213 w 406427"/>
                  <a:gd name="connsiteY11" fmla="*/ 135881 h 449885"/>
                  <a:gd name="connsiteX12" fmla="*/ 333304 w 406427"/>
                  <a:gd name="connsiteY12" fmla="*/ 49651 h 449885"/>
                  <a:gd name="connsiteX0" fmla="*/ 203213 w 406427"/>
                  <a:gd name="connsiteY0" fmla="*/ 135881 h 449885"/>
                  <a:gd name="connsiteX1" fmla="*/ 333304 w 406427"/>
                  <a:gd name="connsiteY1" fmla="*/ 49651 h 449885"/>
                  <a:gd name="connsiteX2" fmla="*/ 343328 w 406427"/>
                  <a:gd name="connsiteY2" fmla="*/ 0 h 449885"/>
                  <a:gd name="connsiteX3" fmla="*/ 348473 w 406427"/>
                  <a:gd name="connsiteY3" fmla="*/ 1039 h 449885"/>
                  <a:gd name="connsiteX4" fmla="*/ 406427 w 406427"/>
                  <a:gd name="connsiteY4" fmla="*/ 88471 h 449885"/>
                  <a:gd name="connsiteX5" fmla="*/ 406427 w 406427"/>
                  <a:gd name="connsiteY5" fmla="*/ 354996 h 449885"/>
                  <a:gd name="connsiteX6" fmla="*/ 311538 w 406427"/>
                  <a:gd name="connsiteY6" fmla="*/ 449885 h 449885"/>
                  <a:gd name="connsiteX7" fmla="*/ 94889 w 406427"/>
                  <a:gd name="connsiteY7" fmla="*/ 449885 h 449885"/>
                  <a:gd name="connsiteX8" fmla="*/ 0 w 406427"/>
                  <a:gd name="connsiteY8" fmla="*/ 354996 h 449885"/>
                  <a:gd name="connsiteX9" fmla="*/ 0 w 406427"/>
                  <a:gd name="connsiteY9" fmla="*/ 88471 h 449885"/>
                  <a:gd name="connsiteX10" fmla="*/ 57954 w 406427"/>
                  <a:gd name="connsiteY10" fmla="*/ 1039 h 449885"/>
                  <a:gd name="connsiteX11" fmla="*/ 63098 w 406427"/>
                  <a:gd name="connsiteY11" fmla="*/ 1 h 449885"/>
                  <a:gd name="connsiteX12" fmla="*/ 73122 w 406427"/>
                  <a:gd name="connsiteY12" fmla="*/ 49651 h 449885"/>
                  <a:gd name="connsiteX13" fmla="*/ 294653 w 406427"/>
                  <a:gd name="connsiteY13" fmla="*/ 227321 h 449885"/>
                  <a:gd name="connsiteX0" fmla="*/ 203213 w 406427"/>
                  <a:gd name="connsiteY0" fmla="*/ 135881 h 449885"/>
                  <a:gd name="connsiteX1" fmla="*/ 333304 w 406427"/>
                  <a:gd name="connsiteY1" fmla="*/ 49651 h 449885"/>
                  <a:gd name="connsiteX2" fmla="*/ 343328 w 406427"/>
                  <a:gd name="connsiteY2" fmla="*/ 0 h 449885"/>
                  <a:gd name="connsiteX3" fmla="*/ 348473 w 406427"/>
                  <a:gd name="connsiteY3" fmla="*/ 1039 h 449885"/>
                  <a:gd name="connsiteX4" fmla="*/ 406427 w 406427"/>
                  <a:gd name="connsiteY4" fmla="*/ 88471 h 449885"/>
                  <a:gd name="connsiteX5" fmla="*/ 406427 w 406427"/>
                  <a:gd name="connsiteY5" fmla="*/ 354996 h 449885"/>
                  <a:gd name="connsiteX6" fmla="*/ 311538 w 406427"/>
                  <a:gd name="connsiteY6" fmla="*/ 449885 h 449885"/>
                  <a:gd name="connsiteX7" fmla="*/ 94889 w 406427"/>
                  <a:gd name="connsiteY7" fmla="*/ 449885 h 449885"/>
                  <a:gd name="connsiteX8" fmla="*/ 0 w 406427"/>
                  <a:gd name="connsiteY8" fmla="*/ 354996 h 449885"/>
                  <a:gd name="connsiteX9" fmla="*/ 0 w 406427"/>
                  <a:gd name="connsiteY9" fmla="*/ 88471 h 449885"/>
                  <a:gd name="connsiteX10" fmla="*/ 57954 w 406427"/>
                  <a:gd name="connsiteY10" fmla="*/ 1039 h 449885"/>
                  <a:gd name="connsiteX11" fmla="*/ 63098 w 406427"/>
                  <a:gd name="connsiteY11" fmla="*/ 1 h 449885"/>
                  <a:gd name="connsiteX12" fmla="*/ 73122 w 406427"/>
                  <a:gd name="connsiteY12" fmla="*/ 49651 h 449885"/>
                  <a:gd name="connsiteX0" fmla="*/ 333304 w 406427"/>
                  <a:gd name="connsiteY0" fmla="*/ 49651 h 449885"/>
                  <a:gd name="connsiteX1" fmla="*/ 343328 w 406427"/>
                  <a:gd name="connsiteY1" fmla="*/ 0 h 449885"/>
                  <a:gd name="connsiteX2" fmla="*/ 348473 w 406427"/>
                  <a:gd name="connsiteY2" fmla="*/ 1039 h 449885"/>
                  <a:gd name="connsiteX3" fmla="*/ 406427 w 406427"/>
                  <a:gd name="connsiteY3" fmla="*/ 88471 h 449885"/>
                  <a:gd name="connsiteX4" fmla="*/ 406427 w 406427"/>
                  <a:gd name="connsiteY4" fmla="*/ 354996 h 449885"/>
                  <a:gd name="connsiteX5" fmla="*/ 311538 w 406427"/>
                  <a:gd name="connsiteY5" fmla="*/ 449885 h 449885"/>
                  <a:gd name="connsiteX6" fmla="*/ 94889 w 406427"/>
                  <a:gd name="connsiteY6" fmla="*/ 449885 h 449885"/>
                  <a:gd name="connsiteX7" fmla="*/ 0 w 406427"/>
                  <a:gd name="connsiteY7" fmla="*/ 354996 h 449885"/>
                  <a:gd name="connsiteX8" fmla="*/ 0 w 406427"/>
                  <a:gd name="connsiteY8" fmla="*/ 88471 h 449885"/>
                  <a:gd name="connsiteX9" fmla="*/ 57954 w 406427"/>
                  <a:gd name="connsiteY9" fmla="*/ 1039 h 449885"/>
                  <a:gd name="connsiteX10" fmla="*/ 63098 w 406427"/>
                  <a:gd name="connsiteY10" fmla="*/ 1 h 449885"/>
                  <a:gd name="connsiteX11" fmla="*/ 73122 w 406427"/>
                  <a:gd name="connsiteY11" fmla="*/ 49651 h 449885"/>
                  <a:gd name="connsiteX0" fmla="*/ 343328 w 406427"/>
                  <a:gd name="connsiteY0" fmla="*/ 0 h 449885"/>
                  <a:gd name="connsiteX1" fmla="*/ 348473 w 406427"/>
                  <a:gd name="connsiteY1" fmla="*/ 1039 h 449885"/>
                  <a:gd name="connsiteX2" fmla="*/ 406427 w 406427"/>
                  <a:gd name="connsiteY2" fmla="*/ 88471 h 449885"/>
                  <a:gd name="connsiteX3" fmla="*/ 406427 w 406427"/>
                  <a:gd name="connsiteY3" fmla="*/ 354996 h 449885"/>
                  <a:gd name="connsiteX4" fmla="*/ 311538 w 406427"/>
                  <a:gd name="connsiteY4" fmla="*/ 449885 h 449885"/>
                  <a:gd name="connsiteX5" fmla="*/ 94889 w 406427"/>
                  <a:gd name="connsiteY5" fmla="*/ 449885 h 449885"/>
                  <a:gd name="connsiteX6" fmla="*/ 0 w 406427"/>
                  <a:gd name="connsiteY6" fmla="*/ 354996 h 449885"/>
                  <a:gd name="connsiteX7" fmla="*/ 0 w 406427"/>
                  <a:gd name="connsiteY7" fmla="*/ 88471 h 449885"/>
                  <a:gd name="connsiteX8" fmla="*/ 57954 w 406427"/>
                  <a:gd name="connsiteY8" fmla="*/ 1039 h 449885"/>
                  <a:gd name="connsiteX9" fmla="*/ 63098 w 406427"/>
                  <a:gd name="connsiteY9" fmla="*/ 1 h 449885"/>
                  <a:gd name="connsiteX10" fmla="*/ 73122 w 406427"/>
                  <a:gd name="connsiteY10" fmla="*/ 49651 h 449885"/>
                  <a:gd name="connsiteX0" fmla="*/ 343328 w 406427"/>
                  <a:gd name="connsiteY0" fmla="*/ 0 h 449885"/>
                  <a:gd name="connsiteX1" fmla="*/ 348473 w 406427"/>
                  <a:gd name="connsiteY1" fmla="*/ 1039 h 449885"/>
                  <a:gd name="connsiteX2" fmla="*/ 406427 w 406427"/>
                  <a:gd name="connsiteY2" fmla="*/ 88471 h 449885"/>
                  <a:gd name="connsiteX3" fmla="*/ 406427 w 406427"/>
                  <a:gd name="connsiteY3" fmla="*/ 354996 h 449885"/>
                  <a:gd name="connsiteX4" fmla="*/ 311538 w 406427"/>
                  <a:gd name="connsiteY4" fmla="*/ 449885 h 449885"/>
                  <a:gd name="connsiteX5" fmla="*/ 94889 w 406427"/>
                  <a:gd name="connsiteY5" fmla="*/ 449885 h 449885"/>
                  <a:gd name="connsiteX6" fmla="*/ 0 w 406427"/>
                  <a:gd name="connsiteY6" fmla="*/ 354996 h 449885"/>
                  <a:gd name="connsiteX7" fmla="*/ 0 w 406427"/>
                  <a:gd name="connsiteY7" fmla="*/ 88471 h 449885"/>
                  <a:gd name="connsiteX8" fmla="*/ 57954 w 406427"/>
                  <a:gd name="connsiteY8" fmla="*/ 1039 h 449885"/>
                  <a:gd name="connsiteX9" fmla="*/ 63098 w 406427"/>
                  <a:gd name="connsiteY9" fmla="*/ 1 h 44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6427" h="449885">
                    <a:moveTo>
                      <a:pt x="343328" y="0"/>
                    </a:moveTo>
                    <a:lnTo>
                      <a:pt x="348473" y="1039"/>
                    </a:lnTo>
                    <a:cubicBezTo>
                      <a:pt x="382531" y="15444"/>
                      <a:pt x="406427" y="49167"/>
                      <a:pt x="406427" y="88471"/>
                    </a:cubicBezTo>
                    <a:lnTo>
                      <a:pt x="406427" y="354996"/>
                    </a:lnTo>
                    <a:cubicBezTo>
                      <a:pt x="406427" y="407402"/>
                      <a:pt x="363944" y="449885"/>
                      <a:pt x="311538" y="449885"/>
                    </a:cubicBezTo>
                    <a:lnTo>
                      <a:pt x="94889" y="449885"/>
                    </a:lnTo>
                    <a:cubicBezTo>
                      <a:pt x="42483" y="449885"/>
                      <a:pt x="0" y="407402"/>
                      <a:pt x="0" y="354996"/>
                    </a:cubicBezTo>
                    <a:lnTo>
                      <a:pt x="0" y="88471"/>
                    </a:lnTo>
                    <a:cubicBezTo>
                      <a:pt x="0" y="49167"/>
                      <a:pt x="23897" y="15444"/>
                      <a:pt x="57954" y="1039"/>
                    </a:cubicBezTo>
                    <a:lnTo>
                      <a:pt x="63098" y="1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FB0CCCB-737C-4FD9-9F1F-62768347C35A}"/>
                  </a:ext>
                </a:extLst>
              </p:cNvPr>
              <p:cNvSpPr/>
              <p:nvPr/>
            </p:nvSpPr>
            <p:spPr>
              <a:xfrm>
                <a:off x="7504719" y="4257346"/>
                <a:ext cx="202615" cy="202615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508B916-6900-4A89-9D78-484B5BDECA72}"/>
              </a:ext>
            </a:extLst>
          </p:cNvPr>
          <p:cNvGrpSpPr/>
          <p:nvPr/>
        </p:nvGrpSpPr>
        <p:grpSpPr>
          <a:xfrm>
            <a:off x="8166518" y="3254328"/>
            <a:ext cx="3492082" cy="1246631"/>
            <a:chOff x="8166518" y="3254328"/>
            <a:chExt cx="3492082" cy="1246631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7871F7B-6721-4FFE-A7D2-63BC3A3F2A94}"/>
                </a:ext>
              </a:extLst>
            </p:cNvPr>
            <p:cNvSpPr/>
            <p:nvPr/>
          </p:nvSpPr>
          <p:spPr>
            <a:xfrm>
              <a:off x="8166518" y="3254328"/>
              <a:ext cx="3492082" cy="124663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marL="969963" lvl="1" defTabSz="1064780">
                <a:lnSpc>
                  <a:spcPct val="120000"/>
                </a:lnSpc>
                <a:spcBef>
                  <a:spcPts val="1165"/>
                </a:spcBef>
                <a:buClr>
                  <a:srgbClr val="B01D5F"/>
                </a:buClr>
                <a:defRPr/>
              </a:pPr>
              <a:r>
                <a:rPr lang="pl-PL" sz="1200" b="1" spc="-30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W pełni zarządzane profile wyświetlania raportów </a:t>
              </a:r>
              <a:r>
                <a:rPr lang="pl-PL" sz="1200" spc="-30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– </a:t>
              </a:r>
              <a:br>
                <a:rPr lang="pl-PL" sz="1200" spc="-30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</a:br>
              <a:r>
                <a:rPr lang="pl-PL" sz="1200" spc="-30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każdy użytkownik ma możliwość </a:t>
              </a:r>
              <a:br>
                <a:rPr lang="pl-PL" sz="1200" spc="-30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</a:br>
              <a:r>
                <a:rPr lang="pl-PL" sz="1200" spc="-30" dirty="0">
                  <a:solidFill>
                    <a:schemeClr val="tx1"/>
                  </a:solidFill>
                  <a:latin typeface="Myriad Pro" panose="020B0503030403020204" pitchFamily="34" charset="0"/>
                  <a:ea typeface="Verdana" panose="020B0604030504040204" pitchFamily="34" charset="0"/>
                </a:rPr>
                <a:t>tworzenia swojego „workspace”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2EF0552-6546-4FCC-B85B-D878B11AE517}"/>
                </a:ext>
              </a:extLst>
            </p:cNvPr>
            <p:cNvSpPr/>
            <p:nvPr/>
          </p:nvSpPr>
          <p:spPr>
            <a:xfrm>
              <a:off x="8263635" y="3361628"/>
              <a:ext cx="1032032" cy="103203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94A0238-A272-44F1-A5A7-DAEA539D2995}"/>
                </a:ext>
              </a:extLst>
            </p:cNvPr>
            <p:cNvGrpSpPr/>
            <p:nvPr/>
          </p:nvGrpSpPr>
          <p:grpSpPr>
            <a:xfrm>
              <a:off x="8444583" y="3608887"/>
              <a:ext cx="657666" cy="537513"/>
              <a:chOff x="8444583" y="3608887"/>
              <a:chExt cx="657666" cy="537513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EF111977-24DA-4003-B2FF-8A351AA9A5AD}"/>
                  </a:ext>
                </a:extLst>
              </p:cNvPr>
              <p:cNvGrpSpPr/>
              <p:nvPr/>
            </p:nvGrpSpPr>
            <p:grpSpPr>
              <a:xfrm>
                <a:off x="8444583" y="3608887"/>
                <a:ext cx="657666" cy="537513"/>
                <a:chOff x="8444583" y="3608887"/>
                <a:chExt cx="657666" cy="537513"/>
              </a:xfrm>
            </p:grpSpPr>
            <p:pic>
              <p:nvPicPr>
                <p:cNvPr id="76" name="Graphic 75">
                  <a:extLst>
                    <a:ext uri="{FF2B5EF4-FFF2-40B4-BE49-F238E27FC236}">
                      <a16:creationId xmlns:a16="http://schemas.microsoft.com/office/drawing/2014/main" id="{50495286-4A1C-4DE2-8339-185047A6FC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44583" y="3608887"/>
                  <a:ext cx="657666" cy="537513"/>
                </a:xfrm>
                <a:prstGeom prst="rect">
                  <a:avLst/>
                </a:prstGeom>
              </p:spPr>
            </p:pic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6C5DA68A-2F1C-4029-8758-2AB69F54B27E}"/>
                    </a:ext>
                  </a:extLst>
                </p:cNvPr>
                <p:cNvSpPr/>
                <p:nvPr/>
              </p:nvSpPr>
              <p:spPr>
                <a:xfrm>
                  <a:off x="8468853" y="3716020"/>
                  <a:ext cx="609107" cy="307340"/>
                </a:xfrm>
                <a:prstGeom prst="roundRect">
                  <a:avLst>
                    <a:gd name="adj" fmla="val 427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7781CEB-C025-4D2F-9FEC-71A8538DC0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8009" y="3677922"/>
                <a:ext cx="156283" cy="0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2B331B31-6A2C-403F-8BD0-CF30C2C786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8009" y="3721022"/>
                <a:ext cx="256537" cy="0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8E16105D-D71C-4D6C-883B-AE7B07BFE5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8009" y="3764122"/>
                <a:ext cx="256537" cy="0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2447A4C3-0115-4C1B-A95C-1C33C8861ACF}"/>
                  </a:ext>
                </a:extLst>
              </p:cNvPr>
              <p:cNvGrpSpPr/>
              <p:nvPr/>
            </p:nvGrpSpPr>
            <p:grpSpPr>
              <a:xfrm>
                <a:off x="8506885" y="3656726"/>
                <a:ext cx="216772" cy="334760"/>
                <a:chOff x="7402813" y="4257346"/>
                <a:chExt cx="406427" cy="627647"/>
              </a:xfrm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0A49C6CC-EC0C-4448-9A4F-CA3E580867B6}"/>
                    </a:ext>
                  </a:extLst>
                </p:cNvPr>
                <p:cNvSpPr/>
                <p:nvPr/>
              </p:nvSpPr>
              <p:spPr>
                <a:xfrm>
                  <a:off x="7402813" y="4435108"/>
                  <a:ext cx="406427" cy="449885"/>
                </a:xfrm>
                <a:custGeom>
                  <a:avLst/>
                  <a:gdLst>
                    <a:gd name="connsiteX0" fmla="*/ 343328 w 406427"/>
                    <a:gd name="connsiteY0" fmla="*/ 0 h 449885"/>
                    <a:gd name="connsiteX1" fmla="*/ 348473 w 406427"/>
                    <a:gd name="connsiteY1" fmla="*/ 1039 h 449885"/>
                    <a:gd name="connsiteX2" fmla="*/ 406427 w 406427"/>
                    <a:gd name="connsiteY2" fmla="*/ 88471 h 449885"/>
                    <a:gd name="connsiteX3" fmla="*/ 406427 w 406427"/>
                    <a:gd name="connsiteY3" fmla="*/ 354996 h 449885"/>
                    <a:gd name="connsiteX4" fmla="*/ 311538 w 406427"/>
                    <a:gd name="connsiteY4" fmla="*/ 449885 h 449885"/>
                    <a:gd name="connsiteX5" fmla="*/ 94889 w 406427"/>
                    <a:gd name="connsiteY5" fmla="*/ 449885 h 449885"/>
                    <a:gd name="connsiteX6" fmla="*/ 0 w 406427"/>
                    <a:gd name="connsiteY6" fmla="*/ 354996 h 449885"/>
                    <a:gd name="connsiteX7" fmla="*/ 0 w 406427"/>
                    <a:gd name="connsiteY7" fmla="*/ 88471 h 449885"/>
                    <a:gd name="connsiteX8" fmla="*/ 57954 w 406427"/>
                    <a:gd name="connsiteY8" fmla="*/ 1039 h 449885"/>
                    <a:gd name="connsiteX9" fmla="*/ 63098 w 406427"/>
                    <a:gd name="connsiteY9" fmla="*/ 1 h 449885"/>
                    <a:gd name="connsiteX10" fmla="*/ 73122 w 406427"/>
                    <a:gd name="connsiteY10" fmla="*/ 49651 h 449885"/>
                    <a:gd name="connsiteX11" fmla="*/ 203213 w 406427"/>
                    <a:gd name="connsiteY11" fmla="*/ 135881 h 449885"/>
                    <a:gd name="connsiteX12" fmla="*/ 333304 w 406427"/>
                    <a:gd name="connsiteY12" fmla="*/ 49651 h 449885"/>
                    <a:gd name="connsiteX0" fmla="*/ 203213 w 406427"/>
                    <a:gd name="connsiteY0" fmla="*/ 135881 h 449885"/>
                    <a:gd name="connsiteX1" fmla="*/ 333304 w 406427"/>
                    <a:gd name="connsiteY1" fmla="*/ 49651 h 449885"/>
                    <a:gd name="connsiteX2" fmla="*/ 343328 w 406427"/>
                    <a:gd name="connsiteY2" fmla="*/ 0 h 449885"/>
                    <a:gd name="connsiteX3" fmla="*/ 348473 w 406427"/>
                    <a:gd name="connsiteY3" fmla="*/ 1039 h 449885"/>
                    <a:gd name="connsiteX4" fmla="*/ 406427 w 406427"/>
                    <a:gd name="connsiteY4" fmla="*/ 88471 h 449885"/>
                    <a:gd name="connsiteX5" fmla="*/ 406427 w 406427"/>
                    <a:gd name="connsiteY5" fmla="*/ 354996 h 449885"/>
                    <a:gd name="connsiteX6" fmla="*/ 311538 w 406427"/>
                    <a:gd name="connsiteY6" fmla="*/ 449885 h 449885"/>
                    <a:gd name="connsiteX7" fmla="*/ 94889 w 406427"/>
                    <a:gd name="connsiteY7" fmla="*/ 449885 h 449885"/>
                    <a:gd name="connsiteX8" fmla="*/ 0 w 406427"/>
                    <a:gd name="connsiteY8" fmla="*/ 354996 h 449885"/>
                    <a:gd name="connsiteX9" fmla="*/ 0 w 406427"/>
                    <a:gd name="connsiteY9" fmla="*/ 88471 h 449885"/>
                    <a:gd name="connsiteX10" fmla="*/ 57954 w 406427"/>
                    <a:gd name="connsiteY10" fmla="*/ 1039 h 449885"/>
                    <a:gd name="connsiteX11" fmla="*/ 63098 w 406427"/>
                    <a:gd name="connsiteY11" fmla="*/ 1 h 449885"/>
                    <a:gd name="connsiteX12" fmla="*/ 73122 w 406427"/>
                    <a:gd name="connsiteY12" fmla="*/ 49651 h 449885"/>
                    <a:gd name="connsiteX13" fmla="*/ 294653 w 406427"/>
                    <a:gd name="connsiteY13" fmla="*/ 227321 h 449885"/>
                    <a:gd name="connsiteX0" fmla="*/ 203213 w 406427"/>
                    <a:gd name="connsiteY0" fmla="*/ 135881 h 449885"/>
                    <a:gd name="connsiteX1" fmla="*/ 333304 w 406427"/>
                    <a:gd name="connsiteY1" fmla="*/ 49651 h 449885"/>
                    <a:gd name="connsiteX2" fmla="*/ 343328 w 406427"/>
                    <a:gd name="connsiteY2" fmla="*/ 0 h 449885"/>
                    <a:gd name="connsiteX3" fmla="*/ 348473 w 406427"/>
                    <a:gd name="connsiteY3" fmla="*/ 1039 h 449885"/>
                    <a:gd name="connsiteX4" fmla="*/ 406427 w 406427"/>
                    <a:gd name="connsiteY4" fmla="*/ 88471 h 449885"/>
                    <a:gd name="connsiteX5" fmla="*/ 406427 w 406427"/>
                    <a:gd name="connsiteY5" fmla="*/ 354996 h 449885"/>
                    <a:gd name="connsiteX6" fmla="*/ 311538 w 406427"/>
                    <a:gd name="connsiteY6" fmla="*/ 449885 h 449885"/>
                    <a:gd name="connsiteX7" fmla="*/ 94889 w 406427"/>
                    <a:gd name="connsiteY7" fmla="*/ 449885 h 449885"/>
                    <a:gd name="connsiteX8" fmla="*/ 0 w 406427"/>
                    <a:gd name="connsiteY8" fmla="*/ 354996 h 449885"/>
                    <a:gd name="connsiteX9" fmla="*/ 0 w 406427"/>
                    <a:gd name="connsiteY9" fmla="*/ 88471 h 449885"/>
                    <a:gd name="connsiteX10" fmla="*/ 57954 w 406427"/>
                    <a:gd name="connsiteY10" fmla="*/ 1039 h 449885"/>
                    <a:gd name="connsiteX11" fmla="*/ 63098 w 406427"/>
                    <a:gd name="connsiteY11" fmla="*/ 1 h 449885"/>
                    <a:gd name="connsiteX12" fmla="*/ 73122 w 406427"/>
                    <a:gd name="connsiteY12" fmla="*/ 49651 h 449885"/>
                    <a:gd name="connsiteX0" fmla="*/ 333304 w 406427"/>
                    <a:gd name="connsiteY0" fmla="*/ 49651 h 449885"/>
                    <a:gd name="connsiteX1" fmla="*/ 343328 w 406427"/>
                    <a:gd name="connsiteY1" fmla="*/ 0 h 449885"/>
                    <a:gd name="connsiteX2" fmla="*/ 348473 w 406427"/>
                    <a:gd name="connsiteY2" fmla="*/ 1039 h 449885"/>
                    <a:gd name="connsiteX3" fmla="*/ 406427 w 406427"/>
                    <a:gd name="connsiteY3" fmla="*/ 88471 h 449885"/>
                    <a:gd name="connsiteX4" fmla="*/ 406427 w 406427"/>
                    <a:gd name="connsiteY4" fmla="*/ 354996 h 449885"/>
                    <a:gd name="connsiteX5" fmla="*/ 311538 w 406427"/>
                    <a:gd name="connsiteY5" fmla="*/ 449885 h 449885"/>
                    <a:gd name="connsiteX6" fmla="*/ 94889 w 406427"/>
                    <a:gd name="connsiteY6" fmla="*/ 449885 h 449885"/>
                    <a:gd name="connsiteX7" fmla="*/ 0 w 406427"/>
                    <a:gd name="connsiteY7" fmla="*/ 354996 h 449885"/>
                    <a:gd name="connsiteX8" fmla="*/ 0 w 406427"/>
                    <a:gd name="connsiteY8" fmla="*/ 88471 h 449885"/>
                    <a:gd name="connsiteX9" fmla="*/ 57954 w 406427"/>
                    <a:gd name="connsiteY9" fmla="*/ 1039 h 449885"/>
                    <a:gd name="connsiteX10" fmla="*/ 63098 w 406427"/>
                    <a:gd name="connsiteY10" fmla="*/ 1 h 449885"/>
                    <a:gd name="connsiteX11" fmla="*/ 73122 w 406427"/>
                    <a:gd name="connsiteY11" fmla="*/ 49651 h 449885"/>
                    <a:gd name="connsiteX0" fmla="*/ 343328 w 406427"/>
                    <a:gd name="connsiteY0" fmla="*/ 0 h 449885"/>
                    <a:gd name="connsiteX1" fmla="*/ 348473 w 406427"/>
                    <a:gd name="connsiteY1" fmla="*/ 1039 h 449885"/>
                    <a:gd name="connsiteX2" fmla="*/ 406427 w 406427"/>
                    <a:gd name="connsiteY2" fmla="*/ 88471 h 449885"/>
                    <a:gd name="connsiteX3" fmla="*/ 406427 w 406427"/>
                    <a:gd name="connsiteY3" fmla="*/ 354996 h 449885"/>
                    <a:gd name="connsiteX4" fmla="*/ 311538 w 406427"/>
                    <a:gd name="connsiteY4" fmla="*/ 449885 h 449885"/>
                    <a:gd name="connsiteX5" fmla="*/ 94889 w 406427"/>
                    <a:gd name="connsiteY5" fmla="*/ 449885 h 449885"/>
                    <a:gd name="connsiteX6" fmla="*/ 0 w 406427"/>
                    <a:gd name="connsiteY6" fmla="*/ 354996 h 449885"/>
                    <a:gd name="connsiteX7" fmla="*/ 0 w 406427"/>
                    <a:gd name="connsiteY7" fmla="*/ 88471 h 449885"/>
                    <a:gd name="connsiteX8" fmla="*/ 57954 w 406427"/>
                    <a:gd name="connsiteY8" fmla="*/ 1039 h 449885"/>
                    <a:gd name="connsiteX9" fmla="*/ 63098 w 406427"/>
                    <a:gd name="connsiteY9" fmla="*/ 1 h 449885"/>
                    <a:gd name="connsiteX10" fmla="*/ 73122 w 406427"/>
                    <a:gd name="connsiteY10" fmla="*/ 49651 h 449885"/>
                    <a:gd name="connsiteX0" fmla="*/ 343328 w 406427"/>
                    <a:gd name="connsiteY0" fmla="*/ 0 h 449885"/>
                    <a:gd name="connsiteX1" fmla="*/ 348473 w 406427"/>
                    <a:gd name="connsiteY1" fmla="*/ 1039 h 449885"/>
                    <a:gd name="connsiteX2" fmla="*/ 406427 w 406427"/>
                    <a:gd name="connsiteY2" fmla="*/ 88471 h 449885"/>
                    <a:gd name="connsiteX3" fmla="*/ 406427 w 406427"/>
                    <a:gd name="connsiteY3" fmla="*/ 354996 h 449885"/>
                    <a:gd name="connsiteX4" fmla="*/ 311538 w 406427"/>
                    <a:gd name="connsiteY4" fmla="*/ 449885 h 449885"/>
                    <a:gd name="connsiteX5" fmla="*/ 94889 w 406427"/>
                    <a:gd name="connsiteY5" fmla="*/ 449885 h 449885"/>
                    <a:gd name="connsiteX6" fmla="*/ 0 w 406427"/>
                    <a:gd name="connsiteY6" fmla="*/ 354996 h 449885"/>
                    <a:gd name="connsiteX7" fmla="*/ 0 w 406427"/>
                    <a:gd name="connsiteY7" fmla="*/ 88471 h 449885"/>
                    <a:gd name="connsiteX8" fmla="*/ 57954 w 406427"/>
                    <a:gd name="connsiteY8" fmla="*/ 1039 h 449885"/>
                    <a:gd name="connsiteX9" fmla="*/ 63098 w 406427"/>
                    <a:gd name="connsiteY9" fmla="*/ 1 h 449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6427" h="449885">
                      <a:moveTo>
                        <a:pt x="343328" y="0"/>
                      </a:moveTo>
                      <a:lnTo>
                        <a:pt x="348473" y="1039"/>
                      </a:lnTo>
                      <a:cubicBezTo>
                        <a:pt x="382531" y="15444"/>
                        <a:pt x="406427" y="49167"/>
                        <a:pt x="406427" y="88471"/>
                      </a:cubicBezTo>
                      <a:lnTo>
                        <a:pt x="406427" y="354996"/>
                      </a:lnTo>
                      <a:cubicBezTo>
                        <a:pt x="406427" y="407402"/>
                        <a:pt x="363944" y="449885"/>
                        <a:pt x="311538" y="449885"/>
                      </a:cubicBezTo>
                      <a:lnTo>
                        <a:pt x="94889" y="449885"/>
                      </a:lnTo>
                      <a:cubicBezTo>
                        <a:pt x="42483" y="449885"/>
                        <a:pt x="0" y="407402"/>
                        <a:pt x="0" y="354996"/>
                      </a:cubicBezTo>
                      <a:lnTo>
                        <a:pt x="0" y="88471"/>
                      </a:lnTo>
                      <a:cubicBezTo>
                        <a:pt x="0" y="49167"/>
                        <a:pt x="23897" y="15444"/>
                        <a:pt x="57954" y="1039"/>
                      </a:cubicBezTo>
                      <a:lnTo>
                        <a:pt x="63098" y="1"/>
                      </a:lnTo>
                    </a:path>
                  </a:pathLst>
                </a:custGeom>
                <a:noFill/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09355A1F-F541-48FB-A8D0-BDB0F8AC5B60}"/>
                    </a:ext>
                  </a:extLst>
                </p:cNvPr>
                <p:cNvSpPr/>
                <p:nvPr/>
              </p:nvSpPr>
              <p:spPr>
                <a:xfrm>
                  <a:off x="7504719" y="4257346"/>
                  <a:ext cx="202615" cy="20261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F018BDC-2C65-4FC2-BB8C-D31D9341B654}"/>
                  </a:ext>
                </a:extLst>
              </p:cNvPr>
              <p:cNvGrpSpPr/>
              <p:nvPr/>
            </p:nvGrpSpPr>
            <p:grpSpPr>
              <a:xfrm>
                <a:off x="8778009" y="3826996"/>
                <a:ext cx="256537" cy="164490"/>
                <a:chOff x="8778009" y="3858870"/>
                <a:chExt cx="256537" cy="164490"/>
              </a:xfrm>
            </p:grpSpPr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98996FF0-E3E6-48C7-927B-EAE66F2A56BD}"/>
                    </a:ext>
                  </a:extLst>
                </p:cNvPr>
                <p:cNvSpPr/>
                <p:nvPr/>
              </p:nvSpPr>
              <p:spPr>
                <a:xfrm>
                  <a:off x="8807203" y="3884604"/>
                  <a:ext cx="216772" cy="99555"/>
                </a:xfrm>
                <a:custGeom>
                  <a:avLst/>
                  <a:gdLst>
                    <a:gd name="connsiteX0" fmla="*/ 0 w 257175"/>
                    <a:gd name="connsiteY0" fmla="*/ 118110 h 118110"/>
                    <a:gd name="connsiteX1" fmla="*/ 80010 w 257175"/>
                    <a:gd name="connsiteY1" fmla="*/ 55245 h 118110"/>
                    <a:gd name="connsiteX2" fmla="*/ 142875 w 257175"/>
                    <a:gd name="connsiteY2" fmla="*/ 99060 h 118110"/>
                    <a:gd name="connsiteX3" fmla="*/ 194310 w 257175"/>
                    <a:gd name="connsiteY3" fmla="*/ 26670 h 118110"/>
                    <a:gd name="connsiteX4" fmla="*/ 257175 w 257175"/>
                    <a:gd name="connsiteY4" fmla="*/ 0 h 118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18110">
                      <a:moveTo>
                        <a:pt x="0" y="118110"/>
                      </a:moveTo>
                      <a:lnTo>
                        <a:pt x="80010" y="55245"/>
                      </a:lnTo>
                      <a:lnTo>
                        <a:pt x="142875" y="99060"/>
                      </a:lnTo>
                      <a:lnTo>
                        <a:pt x="194310" y="26670"/>
                      </a:lnTo>
                      <a:lnTo>
                        <a:pt x="257175" y="0"/>
                      </a:lnTo>
                    </a:path>
                  </a:pathLst>
                </a:custGeom>
                <a:noFill/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245F2BE6-17A0-4690-B900-A42E3B8C06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8009" y="4020582"/>
                  <a:ext cx="256537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A1285108-5568-44FE-8EE9-4D2F737EC4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82932" y="3858870"/>
                  <a:ext cx="0" cy="16449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88498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98D3104-3154-47DD-A10C-322091D043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34" y="3142681"/>
            <a:ext cx="6027195" cy="3715318"/>
          </a:xfrm>
          <a:prstGeom prst="parallelogram">
            <a:avLst>
              <a:gd name="adj" fmla="val 75158"/>
            </a:avLst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8CE5054-CAF2-495C-9306-488303D8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8138"/>
            <a:ext cx="9849091" cy="556261"/>
          </a:xfrm>
        </p:spPr>
        <p:txBody>
          <a:bodyPr/>
          <a:lstStyle/>
          <a:p>
            <a:pPr marL="690563"/>
            <a:r>
              <a:rPr lang="pl-PL" dirty="0"/>
              <a:t>Harmonogram wdrożenia nowej wersji systemu rozliczeniowego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95DB57-36D5-4EF8-9513-0E891A053FBB}"/>
              </a:ext>
            </a:extLst>
          </p:cNvPr>
          <p:cNvSpPr/>
          <p:nvPr/>
        </p:nvSpPr>
        <p:spPr>
          <a:xfrm>
            <a:off x="533400" y="358139"/>
            <a:ext cx="559265" cy="5592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accent1"/>
                </a:solidFill>
              </a:rPr>
              <a:t>3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D684FE15-AF85-4D5B-B0D4-4EF5C7FBEA96}"/>
              </a:ext>
            </a:extLst>
          </p:cNvPr>
          <p:cNvSpPr/>
          <p:nvPr/>
        </p:nvSpPr>
        <p:spPr>
          <a:xfrm>
            <a:off x="-715483" y="3887584"/>
            <a:ext cx="2826976" cy="2948127"/>
          </a:xfrm>
          <a:prstGeom prst="parallelogram">
            <a:avLst>
              <a:gd name="adj" fmla="val 7777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Podtytuł 2">
            <a:extLst>
              <a:ext uri="{FF2B5EF4-FFF2-40B4-BE49-F238E27FC236}">
                <a16:creationId xmlns:a16="http://schemas.microsoft.com/office/drawing/2014/main" id="{DDCFE9CB-DE7F-425D-8D19-4532F87C6268}"/>
              </a:ext>
            </a:extLst>
          </p:cNvPr>
          <p:cNvSpPr txBox="1">
            <a:spLocks/>
          </p:cNvSpPr>
          <p:nvPr/>
        </p:nvSpPr>
        <p:spPr>
          <a:xfrm>
            <a:off x="1442118" y="1744418"/>
            <a:ext cx="9221702" cy="4628881"/>
          </a:xfrm>
          <a:prstGeom prst="rect">
            <a:avLst/>
          </a:prstGeom>
        </p:spPr>
        <p:txBody>
          <a:bodyPr vert="horz" lIns="0" tIns="0" rIns="0" bIns="0" numCol="1" rtlCol="0">
            <a:normAutofit/>
          </a:bodyPr>
          <a:lstStyle>
            <a:lvl1pPr marL="0" indent="0" algn="ctr" defTabSz="710397" rtl="0" eaLnBrk="1" latinLnBrk="0" hangingPunct="1">
              <a:lnSpc>
                <a:spcPct val="90000"/>
              </a:lnSpc>
              <a:spcBef>
                <a:spcPts val="777"/>
              </a:spcBef>
              <a:buFont typeface="Arial" panose="020B0604020202020204" pitchFamily="34" charset="0"/>
              <a:buNone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19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5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0397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596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0795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5993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1192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391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158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63392" algn="just">
              <a:lnSpc>
                <a:spcPts val="2060"/>
              </a:lnSpc>
              <a:spcBef>
                <a:spcPts val="0"/>
              </a:spcBef>
            </a:pPr>
            <a:endParaRPr lang="pl-PL" sz="1802" dirty="0">
              <a:solidFill>
                <a:srgbClr val="541F48"/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sp>
        <p:nvSpPr>
          <p:cNvPr id="64" name="Parallelogram 63">
            <a:extLst>
              <a:ext uri="{FF2B5EF4-FFF2-40B4-BE49-F238E27FC236}">
                <a16:creationId xmlns:a16="http://schemas.microsoft.com/office/drawing/2014/main" id="{77D9BAC4-93FA-40BD-8230-0A424B589466}"/>
              </a:ext>
            </a:extLst>
          </p:cNvPr>
          <p:cNvSpPr/>
          <p:nvPr/>
        </p:nvSpPr>
        <p:spPr>
          <a:xfrm>
            <a:off x="4271079" y="1114559"/>
            <a:ext cx="3555768" cy="4628881"/>
          </a:xfrm>
          <a:prstGeom prst="parallelogram">
            <a:avLst>
              <a:gd name="adj" fmla="val 967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1C09C50-8AA3-4840-BBD2-F7F803F9AA76}"/>
              </a:ext>
            </a:extLst>
          </p:cNvPr>
          <p:cNvSpPr txBox="1"/>
          <p:nvPr/>
        </p:nvSpPr>
        <p:spPr>
          <a:xfrm>
            <a:off x="5079999" y="5713179"/>
            <a:ext cx="657860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sz="1400" i="1" dirty="0">
                <a:solidFill>
                  <a:srgbClr val="000000"/>
                </a:solidFill>
                <a:latin typeface="Myriad Pro" panose="020B0503030403020204" pitchFamily="34" charset="0"/>
                <a:ea typeface="Verdana" panose="020B0604030504040204" pitchFamily="34" charset="0"/>
              </a:rPr>
              <a:t>Szczegółowy harmonogram prac zostanie przedstawiony po otrzymaniu od dostawcy systemu wiążącej informacji dotyczącej terminów realizacji poszczególnych etapów projektu</a:t>
            </a:r>
            <a:endParaRPr lang="en-GB" sz="1400" i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B5E2F-8A24-4415-86DD-1F993646F629}"/>
              </a:ext>
            </a:extLst>
          </p:cNvPr>
          <p:cNvGrpSpPr/>
          <p:nvPr/>
        </p:nvGrpSpPr>
        <p:grpSpPr>
          <a:xfrm>
            <a:off x="5121648" y="3523858"/>
            <a:ext cx="4953656" cy="1033156"/>
            <a:chOff x="5121648" y="3523858"/>
            <a:chExt cx="4953656" cy="1033156"/>
          </a:xfrm>
        </p:grpSpPr>
        <p:sp>
          <p:nvSpPr>
            <p:cNvPr id="63" name="Symbol zastępczy zawartości 3">
              <a:extLst>
                <a:ext uri="{FF2B5EF4-FFF2-40B4-BE49-F238E27FC236}">
                  <a16:creationId xmlns:a16="http://schemas.microsoft.com/office/drawing/2014/main" id="{652CFEB6-1629-4398-A9F2-2AD9DF1E2CD8}"/>
                </a:ext>
              </a:extLst>
            </p:cNvPr>
            <p:cNvSpPr txBox="1">
              <a:spLocks/>
            </p:cNvSpPr>
            <p:nvPr/>
          </p:nvSpPr>
          <p:spPr>
            <a:xfrm>
              <a:off x="6216441" y="3846537"/>
              <a:ext cx="3858863" cy="3877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710397" rtl="0" eaLnBrk="1" latinLnBrk="0" hangingPunct="1">
                <a:lnSpc>
                  <a:spcPct val="90000"/>
                </a:lnSpc>
                <a:spcBef>
                  <a:spcPts val="777"/>
                </a:spcBef>
                <a:buFont typeface="Arial" panose="020B0604020202020204" pitchFamily="34" charset="0"/>
                <a:buNone/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19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55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0397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3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5596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0795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75993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1192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86391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4158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l" defTabSz="1064780">
                <a:spcBef>
                  <a:spcPts val="1800"/>
                </a:spcBef>
                <a:buClr>
                  <a:srgbClr val="B01D5F"/>
                </a:buClr>
                <a:defRPr/>
              </a:pPr>
              <a:r>
                <a:rPr lang="pl-PL" sz="1400" dirty="0">
                  <a:latin typeface="Myriad Pro" panose="020B0503030403020204" pitchFamily="34" charset="0"/>
                  <a:ea typeface="Verdana" panose="020B0604030504040204" pitchFamily="34" charset="0"/>
                </a:rPr>
                <a:t>Udostępnienie dokumentacji</a:t>
              </a:r>
              <a:br>
                <a:rPr lang="pl-PL" sz="1400" dirty="0">
                  <a:latin typeface="Myriad Pro" panose="020B0503030403020204" pitchFamily="34" charset="0"/>
                  <a:ea typeface="Verdana" panose="020B0604030504040204" pitchFamily="34" charset="0"/>
                </a:rPr>
              </a:br>
              <a:r>
                <a:rPr lang="pl-PL" sz="1400" b="1" dirty="0">
                  <a:latin typeface="Myriad Pro" panose="020B0503030403020204" pitchFamily="34" charset="0"/>
                  <a:ea typeface="Verdana" panose="020B0604030504040204" pitchFamily="34" charset="0"/>
                </a:rPr>
                <a:t>IV kwartał 2021r./I kwartał 2022 r.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9F5D0BD-B45A-44A0-A4C9-D481F976A7B0}"/>
                </a:ext>
              </a:extLst>
            </p:cNvPr>
            <p:cNvGrpSpPr/>
            <p:nvPr/>
          </p:nvGrpSpPr>
          <p:grpSpPr>
            <a:xfrm>
              <a:off x="5121648" y="3523858"/>
              <a:ext cx="1033158" cy="1033156"/>
              <a:chOff x="5350762" y="3691335"/>
              <a:chExt cx="698201" cy="698201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9019943-BA00-4151-A0F6-62C4716A53B7}"/>
                  </a:ext>
                </a:extLst>
              </p:cNvPr>
              <p:cNvSpPr/>
              <p:nvPr/>
            </p:nvSpPr>
            <p:spPr>
              <a:xfrm>
                <a:off x="5350762" y="3691335"/>
                <a:ext cx="698201" cy="6982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1B7BE05-64B9-42D7-92E3-1B2A675BE72D}"/>
                  </a:ext>
                </a:extLst>
              </p:cNvPr>
              <p:cNvSpPr/>
              <p:nvPr/>
            </p:nvSpPr>
            <p:spPr>
              <a:xfrm>
                <a:off x="5419757" y="3760330"/>
                <a:ext cx="560210" cy="560210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b="1" dirty="0">
                  <a:solidFill>
                    <a:schemeClr val="accent1"/>
                  </a:solidFill>
                </a:endParaRPr>
              </a:p>
            </p:txBody>
          </p:sp>
          <p:pic>
            <p:nvPicPr>
              <p:cNvPr id="75" name="Graphic 74">
                <a:extLst>
                  <a:ext uri="{FF2B5EF4-FFF2-40B4-BE49-F238E27FC236}">
                    <a16:creationId xmlns:a16="http://schemas.microsoft.com/office/drawing/2014/main" id="{9C3EB744-7649-43B3-B30A-EF83B5112C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559136" y="3865245"/>
                <a:ext cx="281453" cy="350380"/>
              </a:xfrm>
              <a:prstGeom prst="rect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845298B-E4F3-4EC8-9C12-0DBDE70C6022}"/>
              </a:ext>
            </a:extLst>
          </p:cNvPr>
          <p:cNvGrpSpPr/>
          <p:nvPr/>
        </p:nvGrpSpPr>
        <p:grpSpPr>
          <a:xfrm>
            <a:off x="5958234" y="2367433"/>
            <a:ext cx="4380348" cy="1033156"/>
            <a:chOff x="5958234" y="2367433"/>
            <a:chExt cx="4380348" cy="1033156"/>
          </a:xfrm>
        </p:grpSpPr>
        <p:sp>
          <p:nvSpPr>
            <p:cNvPr id="62" name="Symbol zastępczy zawartości 3">
              <a:extLst>
                <a:ext uri="{FF2B5EF4-FFF2-40B4-BE49-F238E27FC236}">
                  <a16:creationId xmlns:a16="http://schemas.microsoft.com/office/drawing/2014/main" id="{704B110F-AFF8-4FA3-A9CD-EEE401C7D622}"/>
                </a:ext>
              </a:extLst>
            </p:cNvPr>
            <p:cNvSpPr txBox="1">
              <a:spLocks/>
            </p:cNvSpPr>
            <p:nvPr/>
          </p:nvSpPr>
          <p:spPr>
            <a:xfrm>
              <a:off x="7048951" y="2690112"/>
              <a:ext cx="3289631" cy="3877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710397" rtl="0" eaLnBrk="1" latinLnBrk="0" hangingPunct="1">
                <a:lnSpc>
                  <a:spcPct val="90000"/>
                </a:lnSpc>
                <a:spcBef>
                  <a:spcPts val="777"/>
                </a:spcBef>
                <a:buFont typeface="Arial" panose="020B0604020202020204" pitchFamily="34" charset="0"/>
                <a:buNone/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19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55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0397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3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5596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0795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75993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1192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86391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4158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l" defTabSz="1064780">
                <a:spcBef>
                  <a:spcPts val="1800"/>
                </a:spcBef>
                <a:buClr>
                  <a:srgbClr val="B01D5F"/>
                </a:buClr>
                <a:defRPr/>
              </a:pPr>
              <a:r>
                <a:rPr lang="pl-PL" sz="1400" dirty="0">
                  <a:latin typeface="Myriad Pro" panose="020B0503030403020204" pitchFamily="34" charset="0"/>
                  <a:ea typeface="Verdana" panose="020B0604030504040204" pitchFamily="34" charset="0"/>
                </a:rPr>
                <a:t>Pierwsze testy z Członkami Izby</a:t>
              </a:r>
              <a:br>
                <a:rPr lang="pl-PL" sz="1400" dirty="0">
                  <a:latin typeface="Myriad Pro" panose="020B0503030403020204" pitchFamily="34" charset="0"/>
                  <a:ea typeface="Verdana" panose="020B0604030504040204" pitchFamily="34" charset="0"/>
                </a:rPr>
              </a:br>
              <a:r>
                <a:rPr lang="pl-PL" sz="1400" b="1" dirty="0">
                  <a:latin typeface="Myriad Pro" panose="020B0503030403020204" pitchFamily="34" charset="0"/>
                  <a:ea typeface="Verdana" panose="020B0604030504040204" pitchFamily="34" charset="0"/>
                </a:rPr>
                <a:t>I kwartał 2022 r.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5819C11-6100-4A82-A4C7-663CE93DAE8C}"/>
                </a:ext>
              </a:extLst>
            </p:cNvPr>
            <p:cNvGrpSpPr/>
            <p:nvPr/>
          </p:nvGrpSpPr>
          <p:grpSpPr>
            <a:xfrm>
              <a:off x="5958234" y="2367433"/>
              <a:ext cx="1033158" cy="1033156"/>
              <a:chOff x="6193973" y="2444480"/>
              <a:chExt cx="698201" cy="69820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F5C51A3-0544-4D60-8B15-76FCE6994632}"/>
                  </a:ext>
                </a:extLst>
              </p:cNvPr>
              <p:cNvSpPr/>
              <p:nvPr/>
            </p:nvSpPr>
            <p:spPr>
              <a:xfrm>
                <a:off x="6193973" y="2444480"/>
                <a:ext cx="698201" cy="6982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8DB0EBF4-A854-422D-A017-E0F1F339602D}"/>
                  </a:ext>
                </a:extLst>
              </p:cNvPr>
              <p:cNvSpPr/>
              <p:nvPr/>
            </p:nvSpPr>
            <p:spPr>
              <a:xfrm>
                <a:off x="6262968" y="2513475"/>
                <a:ext cx="560210" cy="560210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/>
              </a:p>
            </p:txBody>
          </p:sp>
          <p:pic>
            <p:nvPicPr>
              <p:cNvPr id="77" name="Graphic 76">
                <a:extLst>
                  <a:ext uri="{FF2B5EF4-FFF2-40B4-BE49-F238E27FC236}">
                    <a16:creationId xmlns:a16="http://schemas.microsoft.com/office/drawing/2014/main" id="{73B6E149-5160-44BD-A179-4CE8797C7A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350067" y="2662136"/>
                <a:ext cx="386014" cy="262888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2F436D0-6632-4EBF-8B88-41506E3CD11E}"/>
              </a:ext>
            </a:extLst>
          </p:cNvPr>
          <p:cNvGrpSpPr/>
          <p:nvPr/>
        </p:nvGrpSpPr>
        <p:grpSpPr>
          <a:xfrm>
            <a:off x="6777995" y="1211007"/>
            <a:ext cx="3664716" cy="1033156"/>
            <a:chOff x="6777995" y="1211007"/>
            <a:chExt cx="3664716" cy="1033156"/>
          </a:xfrm>
        </p:grpSpPr>
        <p:sp>
          <p:nvSpPr>
            <p:cNvPr id="61" name="Symbol zastępczy zawartości 3">
              <a:extLst>
                <a:ext uri="{FF2B5EF4-FFF2-40B4-BE49-F238E27FC236}">
                  <a16:creationId xmlns:a16="http://schemas.microsoft.com/office/drawing/2014/main" id="{CFFA7D79-42AB-408A-8DD0-422399DC007C}"/>
                </a:ext>
              </a:extLst>
            </p:cNvPr>
            <p:cNvSpPr txBox="1">
              <a:spLocks/>
            </p:cNvSpPr>
            <p:nvPr/>
          </p:nvSpPr>
          <p:spPr>
            <a:xfrm>
              <a:off x="7961222" y="1533686"/>
              <a:ext cx="2481489" cy="3877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710397" rtl="0" eaLnBrk="1" latinLnBrk="0" hangingPunct="1">
                <a:lnSpc>
                  <a:spcPct val="90000"/>
                </a:lnSpc>
                <a:spcBef>
                  <a:spcPts val="777"/>
                </a:spcBef>
                <a:buFont typeface="Arial" panose="020B0604020202020204" pitchFamily="34" charset="0"/>
                <a:buNone/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19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55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0397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3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5596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0795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75993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1192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86391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4158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064780">
                <a:spcBef>
                  <a:spcPts val="1800"/>
                </a:spcBef>
                <a:buClr>
                  <a:srgbClr val="B01D5F"/>
                </a:buClr>
                <a:defRPr/>
              </a:pPr>
              <a:r>
                <a:rPr lang="pl-PL" sz="1400" dirty="0">
                  <a:latin typeface="Myriad Pro" panose="020B0503030403020204" pitchFamily="34" charset="0"/>
                  <a:ea typeface="Verdana" panose="020B0604030504040204" pitchFamily="34" charset="0"/>
                </a:rPr>
                <a:t>Wdrożenie produkcyjne</a:t>
              </a:r>
              <a:br>
                <a:rPr lang="pl-PL" sz="1400" dirty="0">
                  <a:latin typeface="Myriad Pro" panose="020B0503030403020204" pitchFamily="34" charset="0"/>
                  <a:ea typeface="Verdana" panose="020B0604030504040204" pitchFamily="34" charset="0"/>
                </a:rPr>
              </a:br>
              <a:r>
                <a:rPr lang="pl-PL" sz="1400" b="1" dirty="0">
                  <a:latin typeface="Myriad Pro" panose="020B0503030403020204" pitchFamily="34" charset="0"/>
                  <a:ea typeface="Verdana" panose="020B0604030504040204" pitchFamily="34" charset="0"/>
                </a:rPr>
                <a:t>II kwartał 2022 r.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3AD0AEF-550E-4DC9-8160-694761ED24C5}"/>
                </a:ext>
              </a:extLst>
            </p:cNvPr>
            <p:cNvGrpSpPr/>
            <p:nvPr/>
          </p:nvGrpSpPr>
          <p:grpSpPr>
            <a:xfrm>
              <a:off x="6777995" y="1211007"/>
              <a:ext cx="1033158" cy="1033156"/>
              <a:chOff x="7095542" y="1197625"/>
              <a:chExt cx="698201" cy="698201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92B1A53-6BCF-4829-95CF-F3BD70CC0921}"/>
                  </a:ext>
                </a:extLst>
              </p:cNvPr>
              <p:cNvSpPr/>
              <p:nvPr/>
            </p:nvSpPr>
            <p:spPr>
              <a:xfrm>
                <a:off x="7095542" y="1197625"/>
                <a:ext cx="698201" cy="6982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8F6A072-8924-477D-B62B-AE5A80A72271}"/>
                  </a:ext>
                </a:extLst>
              </p:cNvPr>
              <p:cNvSpPr/>
              <p:nvPr/>
            </p:nvSpPr>
            <p:spPr>
              <a:xfrm>
                <a:off x="7164537" y="1266620"/>
                <a:ext cx="560210" cy="560210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/>
              </a:p>
            </p:txBody>
          </p:sp>
        </p:grpSp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F275BB23-0FF4-46C9-89D0-CCFCBE5E5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20583" y="1503652"/>
              <a:ext cx="547982" cy="447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8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4" grpId="0" animBg="1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643897"/>
      </p:ext>
    </p:extLst>
  </p:cSld>
  <p:clrMapOvr>
    <a:masterClrMapping/>
  </p:clrMapOvr>
</p:sld>
</file>

<file path=ppt/theme/theme1.xml><?xml version="1.0" encoding="utf-8"?>
<a:theme xmlns:a="http://schemas.openxmlformats.org/drawingml/2006/main" name="IRGiT">
  <a:themeElements>
    <a:clrScheme name="IRGiT">
      <a:dk1>
        <a:srgbClr val="36383D"/>
      </a:dk1>
      <a:lt1>
        <a:sysClr val="window" lastClr="FFFFFF"/>
      </a:lt1>
      <a:dk2>
        <a:srgbClr val="36383D"/>
      </a:dk2>
      <a:lt2>
        <a:srgbClr val="FFFFFF"/>
      </a:lt2>
      <a:accent1>
        <a:srgbClr val="1E5C3D"/>
      </a:accent1>
      <a:accent2>
        <a:srgbClr val="4EC775"/>
      </a:accent2>
      <a:accent3>
        <a:srgbClr val="A3A7A8"/>
      </a:accent3>
      <a:accent4>
        <a:srgbClr val="F5F5F5"/>
      </a:accent4>
      <a:accent5>
        <a:srgbClr val="3D8F7F"/>
      </a:accent5>
      <a:accent6>
        <a:srgbClr val="7BC7B9"/>
      </a:accent6>
      <a:hlink>
        <a:srgbClr val="8B9091"/>
      </a:hlink>
      <a:folHlink>
        <a:srgbClr val="C4C4C4"/>
      </a:folHlink>
    </a:clrScheme>
    <a:fontScheme name="IRGi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254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Myriad Pro</vt:lpstr>
      <vt:lpstr>Arial</vt:lpstr>
      <vt:lpstr>IRGiT</vt:lpstr>
      <vt:lpstr>PowerPoint Presentation</vt:lpstr>
      <vt:lpstr>Zmiana wersji Systemu Rozliczeniowego – PCCP 3</vt:lpstr>
      <vt:lpstr>Agenda</vt:lpstr>
      <vt:lpstr>Dlaczego PCCP 3?</vt:lpstr>
      <vt:lpstr>Nowe funkcjonalności</vt:lpstr>
      <vt:lpstr>Harmonogram wdrożenia nowej wersji systemu rozliczeniowego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 Furmanek</dc:creator>
  <cp:lastModifiedBy>rsrubkowski@gmail.com</cp:lastModifiedBy>
  <cp:revision>22</cp:revision>
  <dcterms:created xsi:type="dcterms:W3CDTF">2021-07-19T19:30:00Z</dcterms:created>
  <dcterms:modified xsi:type="dcterms:W3CDTF">2021-09-01T13:19:15Z</dcterms:modified>
</cp:coreProperties>
</file>